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4.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charts/chart5.xml" ContentType="application/vnd.openxmlformats-officedocument.drawingml.chart+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rts/chart6.xml" ContentType="application/vnd.openxmlformats-officedocument.drawingml.chart+xml"/>
  <Override PartName="/ppt/drawings/drawing1.xml" ContentType="application/vnd.openxmlformats-officedocument.drawingml.chartshapes+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3"/>
  </p:notesMasterIdLst>
  <p:sldIdLst>
    <p:sldId id="256" r:id="rId2"/>
    <p:sldId id="257" r:id="rId3"/>
    <p:sldId id="2147479072" r:id="rId4"/>
    <p:sldId id="705" r:id="rId5"/>
    <p:sldId id="297" r:id="rId6"/>
    <p:sldId id="258" r:id="rId7"/>
    <p:sldId id="314" r:id="rId8"/>
    <p:sldId id="260" r:id="rId9"/>
    <p:sldId id="305" r:id="rId10"/>
    <p:sldId id="315" r:id="rId11"/>
    <p:sldId id="316" r:id="rId12"/>
    <p:sldId id="263" r:id="rId13"/>
    <p:sldId id="264" r:id="rId14"/>
    <p:sldId id="266" r:id="rId15"/>
    <p:sldId id="267" r:id="rId16"/>
    <p:sldId id="703" r:id="rId17"/>
    <p:sldId id="268" r:id="rId18"/>
    <p:sldId id="269" r:id="rId19"/>
    <p:sldId id="1175" r:id="rId20"/>
    <p:sldId id="2147479074" r:id="rId21"/>
    <p:sldId id="270" r:id="rId22"/>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0027"/>
    <p:restoredTop sz="94681"/>
  </p:normalViewPr>
  <p:slideViewPr>
    <p:cSldViewPr snapToGrid="0" showGuides="1">
      <p:cViewPr>
        <p:scale>
          <a:sx n="110" d="100"/>
          <a:sy n="110" d="100"/>
        </p:scale>
        <p:origin x="456" y="20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vfiler2\group4\sto\weo\ETP\4_ETP_reports\1_Energy_Technology_Perspectives\ETP-2025\Dissemination\Commentaries\Battery\Battery%20deployment.xlsx" TargetMode="External"/><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oleObject" Target="file:////vfiler2\group4\sto\weo\ETP\4_ETP_reports\1_Energy_Technology_Perspectives\ETP-2025\Dissemination\Commentaries\Battery\Battery%20deployment.xlsx" TargetMode="External"/><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1" Type="http://schemas.openxmlformats.org/officeDocument/2006/relationships/oleObject" Target="file:////vfiler2\group4\sto\weo\ETP\4_ETP_reports\Other_ETP_reports\2025_Future%20of%20car%20industry\Dissemination\Launch\Slide-Figures\launch_fig.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vfiler2\group4\sto\weo\ETP\4_ETP_reports\Other_ETP_reports\2025_Future%20of%20car%20industry\Dissemination\Launch\Slide-Figures\sales-by-region.xlsx" TargetMode="External"/></Relationships>
</file>

<file path=ppt/charts/_rels/chart5.xml.rels><?xml version="1.0" encoding="UTF-8" standalone="yes"?>
<Relationships xmlns="http://schemas.openxmlformats.org/package/2006/relationships"><Relationship Id="rId1" Type="http://schemas.openxmlformats.org/officeDocument/2006/relationships/oleObject" Target="file:////vfiler2\group4\sto\weo\ETP\4_ETP_reports\Other_ETP_reports\2025_Future%20of%20car%20industry\Dissemination\Launch\Slide-Figures\launch_fig.xlsx" TargetMode="External"/></Relationships>
</file>

<file path=ppt/charts/_rels/chart6.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vfiler2\group4\sto\weo\ETP\4_ETP_reports\Other_ETP_reports\2025_Future%20of%20car%20industry\Dissemination\Launch\Slide-Figures\launch_fig.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261382433452399E-2"/>
          <c:y val="5.3379560266546756E-2"/>
          <c:w val="0.85572192018108351"/>
          <c:h val="0.72728818091241931"/>
        </c:manualLayout>
      </c:layout>
      <c:barChart>
        <c:barDir val="col"/>
        <c:grouping val="stacked"/>
        <c:varyColors val="0"/>
        <c:ser>
          <c:idx val="2"/>
          <c:order val="4"/>
          <c:tx>
            <c:strRef>
              <c:f>Battery_deployment_Slide_pre!$B$47</c:f>
              <c:strCache>
                <c:ptCount val="1"/>
                <c:pt idx="0">
                  <c:v>Battery deployment (total)</c:v>
                </c:pt>
              </c:strCache>
            </c:strRef>
          </c:tx>
          <c:spPr>
            <a:solidFill>
              <a:srgbClr val="3E7AD3"/>
            </a:solidFill>
            <a:ln>
              <a:solidFill>
                <a:sysClr val="windowText" lastClr="000000"/>
              </a:solidFill>
            </a:ln>
            <a:effectLst/>
          </c:spPr>
          <c:invertIfNegative val="0"/>
          <c:cat>
            <c:strRef>
              <c:f>Battery_deployment_Slide_pre!$C$39:$M$39</c:f>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f>Battery_deployment_Slide_pre!$C$47:$M$47</c:f>
              <c:numCache>
                <c:formatCode>_(* #,##0.00_);_(* \(#,##0.00\);_(* "-"??_);_(@_)</c:formatCode>
                <c:ptCount val="11"/>
                <c:pt idx="0">
                  <c:v>80.257247320988057</c:v>
                </c:pt>
                <c:pt idx="1">
                  <c:v>104.13701447143505</c:v>
                </c:pt>
                <c:pt idx="2">
                  <c:v>132.53943883302063</c:v>
                </c:pt>
                <c:pt idx="3">
                  <c:v>180.63901990934127</c:v>
                </c:pt>
                <c:pt idx="4">
                  <c:v>213.11266475578708</c:v>
                </c:pt>
                <c:pt idx="5">
                  <c:v>266.41353838705129</c:v>
                </c:pt>
                <c:pt idx="6">
                  <c:v>465.23992777866943</c:v>
                </c:pt>
                <c:pt idx="7">
                  <c:v>716.52722963367432</c:v>
                </c:pt>
                <c:pt idx="8">
                  <c:v>990.70889184313501</c:v>
                </c:pt>
                <c:pt idx="9">
                  <c:v>1264.1304709709282</c:v>
                </c:pt>
                <c:pt idx="10">
                  <c:v>1584.3692770192624</c:v>
                </c:pt>
              </c:numCache>
            </c:numRef>
          </c:val>
          <c:extLst>
            <c:ext xmlns:c16="http://schemas.microsoft.com/office/drawing/2014/chart" uri="{C3380CC4-5D6E-409C-BE32-E72D297353CC}">
              <c16:uniqueId val="{00000000-9EBD-40AB-9B79-C2813332472F}"/>
            </c:ext>
          </c:extLst>
        </c:ser>
        <c:dLbls>
          <c:showLegendKey val="0"/>
          <c:showVal val="0"/>
          <c:showCatName val="0"/>
          <c:showSerName val="0"/>
          <c:showPercent val="0"/>
          <c:showBubbleSize val="0"/>
        </c:dLbls>
        <c:gapWidth val="70"/>
        <c:overlap val="100"/>
        <c:axId val="324349632"/>
        <c:axId val="324355392"/>
        <c:extLst>
          <c:ext xmlns:c15="http://schemas.microsoft.com/office/drawing/2012/chart" uri="{02D57815-91ED-43cb-92C2-25804820EDAC}">
            <c15:filteredBarSeries>
              <c15:ser>
                <c:idx val="0"/>
                <c:order val="0"/>
                <c:tx>
                  <c:strRef>
                    <c:extLst>
                      <c:ext uri="{02D57815-91ED-43cb-92C2-25804820EDAC}">
                        <c15:formulaRef>
                          <c15:sqref>Battery_deployment_Slide_pre!$B$40</c15:sqref>
                        </c15:formulaRef>
                      </c:ext>
                    </c:extLst>
                    <c:strCache>
                      <c:ptCount val="1"/>
                      <c:pt idx="0">
                        <c:v>Electric vehicles</c:v>
                      </c:pt>
                    </c:strCache>
                  </c:strRef>
                </c:tx>
                <c:spPr>
                  <a:solidFill>
                    <a:srgbClr val="49D3FF"/>
                  </a:solidFill>
                  <a:ln>
                    <a:solidFill>
                      <a:schemeClr val="tx1"/>
                    </a:solidFill>
                  </a:ln>
                  <a:effectLst/>
                </c:spPr>
                <c:invertIfNegative val="0"/>
                <c:cat>
                  <c:strRef>
                    <c:extLst>
                      <c:ext uri="{02D57815-91ED-43cb-92C2-25804820EDAC}">
                        <c15:formulaRef>
                          <c15:sqref>Battery_deployment_Slide_pre!$C$39:$M$39</c15:sqref>
                        </c15:formulaRef>
                      </c:ext>
                    </c:extLst>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extLst>
                      <c:ext uri="{02D57815-91ED-43cb-92C2-25804820EDAC}">
                        <c15:formulaRef>
                          <c15:sqref>Battery_deployment_Slide_pre!$C$40:$M$40</c15:sqref>
                        </c15:formulaRef>
                      </c:ext>
                    </c:extLst>
                    <c:numCache>
                      <c:formatCode>General</c:formatCode>
                      <c:ptCount val="11"/>
                    </c:numCache>
                  </c:numRef>
                </c:val>
                <c:extLst>
                  <c:ext xmlns:c16="http://schemas.microsoft.com/office/drawing/2014/chart" uri="{C3380CC4-5D6E-409C-BE32-E72D297353CC}">
                    <c16:uniqueId val="{00000001-9EBD-40AB-9B79-C2813332472F}"/>
                  </c:ext>
                </c:extLst>
              </c15:ser>
            </c15:filteredBarSeries>
            <c15:filteredBarSeries>
              <c15:ser>
                <c:idx val="3"/>
                <c:order val="1"/>
                <c:tx>
                  <c:strRef>
                    <c:extLst xmlns:c15="http://schemas.microsoft.com/office/drawing/2012/chart">
                      <c:ext xmlns:c15="http://schemas.microsoft.com/office/drawing/2012/chart" uri="{02D57815-91ED-43cb-92C2-25804820EDAC}">
                        <c15:formulaRef>
                          <c15:sqref>Battery_deployment_Slide_pre!$B$41</c15:sqref>
                        </c15:formulaRef>
                      </c:ext>
                    </c:extLst>
                    <c:strCache>
                      <c:ptCount val="1"/>
                      <c:pt idx="0">
                        <c:v>Battery storage</c:v>
                      </c:pt>
                    </c:strCache>
                  </c:strRef>
                </c:tx>
                <c:spPr>
                  <a:solidFill>
                    <a:srgbClr val="68F394"/>
                  </a:solidFill>
                  <a:ln w="9525">
                    <a:solidFill>
                      <a:sysClr val="windowText" lastClr="000000"/>
                    </a:solidFill>
                  </a:ln>
                  <a:effectLst/>
                </c:spPr>
                <c:invertIfNegative val="0"/>
                <c:cat>
                  <c:strRef>
                    <c:extLst xmlns:c15="http://schemas.microsoft.com/office/drawing/2012/chart">
                      <c:ext xmlns:c15="http://schemas.microsoft.com/office/drawing/2012/chart" uri="{02D57815-91ED-43cb-92C2-25804820EDAC}">
                        <c15:formulaRef>
                          <c15:sqref>Battery_deployment_Slide_pre!$C$39:$M$39</c15:sqref>
                        </c15:formulaRef>
                      </c:ext>
                    </c:extLst>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extLst xmlns:c15="http://schemas.microsoft.com/office/drawing/2012/chart">
                      <c:ext xmlns:c15="http://schemas.microsoft.com/office/drawing/2012/chart" uri="{02D57815-91ED-43cb-92C2-25804820EDAC}">
                        <c15:formulaRef>
                          <c15:sqref>Battery_deployment_Slide_pre!$C$41:$M$41</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2-9EBD-40AB-9B79-C2813332472F}"/>
                  </c:ext>
                </c:extLst>
              </c15:ser>
            </c15:filteredBarSeries>
            <c15:filteredBarSeries>
              <c15:ser>
                <c:idx val="4"/>
                <c:order val="2"/>
                <c:tx>
                  <c:strRef>
                    <c:extLst xmlns:c15="http://schemas.microsoft.com/office/drawing/2012/chart">
                      <c:ext xmlns:c15="http://schemas.microsoft.com/office/drawing/2012/chart" uri="{02D57815-91ED-43cb-92C2-25804820EDAC}">
                        <c15:formulaRef>
                          <c15:sqref>Battery_deployment_Slide_pre!$B$42</c15:sqref>
                        </c15:formulaRef>
                      </c:ext>
                    </c:extLst>
                    <c:strCache>
                      <c:ptCount val="1"/>
                      <c:pt idx="0">
                        <c:v>Portable electronics</c:v>
                      </c:pt>
                    </c:strCache>
                  </c:strRef>
                </c:tx>
                <c:spPr>
                  <a:solidFill>
                    <a:srgbClr val="FED324"/>
                  </a:solidFill>
                  <a:ln w="9525">
                    <a:solidFill>
                      <a:sysClr val="windowText" lastClr="000000"/>
                    </a:solidFill>
                  </a:ln>
                  <a:effectLst/>
                </c:spPr>
                <c:invertIfNegative val="0"/>
                <c:cat>
                  <c:strRef>
                    <c:extLst xmlns:c15="http://schemas.microsoft.com/office/drawing/2012/chart">
                      <c:ext xmlns:c15="http://schemas.microsoft.com/office/drawing/2012/chart" uri="{02D57815-91ED-43cb-92C2-25804820EDAC}">
                        <c15:formulaRef>
                          <c15:sqref>Battery_deployment_Slide_pre!$C$39:$M$39</c15:sqref>
                        </c15:formulaRef>
                      </c:ext>
                    </c:extLst>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extLst xmlns:c15="http://schemas.microsoft.com/office/drawing/2012/chart">
                      <c:ext xmlns:c15="http://schemas.microsoft.com/office/drawing/2012/chart" uri="{02D57815-91ED-43cb-92C2-25804820EDAC}">
                        <c15:formulaRef>
                          <c15:sqref>Battery_deployment_Slide_pre!$C$42:$M$42</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3-9EBD-40AB-9B79-C2813332472F}"/>
                  </c:ext>
                </c:extLst>
              </c15:ser>
            </c15:filteredBarSeries>
            <c15:filteredBarSeries>
              <c15:ser>
                <c:idx val="1"/>
                <c:order val="3"/>
                <c:tx>
                  <c:strRef>
                    <c:extLst xmlns:c15="http://schemas.microsoft.com/office/drawing/2012/chart">
                      <c:ext xmlns:c15="http://schemas.microsoft.com/office/drawing/2012/chart" uri="{02D57815-91ED-43cb-92C2-25804820EDAC}">
                        <c15:formulaRef>
                          <c15:sqref>Battery_deployment_Slide_pre!$B$43</c15:sqref>
                        </c15:formulaRef>
                      </c:ext>
                    </c:extLst>
                    <c:strCache>
                      <c:ptCount val="1"/>
                      <c:pt idx="0">
                        <c:v>Other applications</c:v>
                      </c:pt>
                    </c:strCache>
                  </c:strRef>
                </c:tx>
                <c:spPr>
                  <a:solidFill>
                    <a:srgbClr val="AFAFAF"/>
                  </a:solidFill>
                  <a:ln>
                    <a:solidFill>
                      <a:schemeClr val="tx1"/>
                    </a:solidFill>
                  </a:ln>
                  <a:effectLst/>
                </c:spPr>
                <c:invertIfNegative val="0"/>
                <c:cat>
                  <c:strRef>
                    <c:extLst xmlns:c15="http://schemas.microsoft.com/office/drawing/2012/chart">
                      <c:ext xmlns:c15="http://schemas.microsoft.com/office/drawing/2012/chart" uri="{02D57815-91ED-43cb-92C2-25804820EDAC}">
                        <c15:formulaRef>
                          <c15:sqref>Battery_deployment_Slide_pre!$C$39:$M$39</c15:sqref>
                        </c15:formulaRef>
                      </c:ext>
                    </c:extLst>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extLst xmlns:c15="http://schemas.microsoft.com/office/drawing/2012/chart">
                      <c:ext xmlns:c15="http://schemas.microsoft.com/office/drawing/2012/chart" uri="{02D57815-91ED-43cb-92C2-25804820EDAC}">
                        <c15:formulaRef>
                          <c15:sqref>Battery_deployment_Slide_pre!$C$43:$M$43</c15:sqref>
                        </c15:formulaRef>
                      </c:ext>
                    </c:extLst>
                    <c:numCache>
                      <c:formatCode>General</c:formatCode>
                      <c:ptCount val="11"/>
                    </c:numCache>
                  </c:numRef>
                </c:val>
                <c:extLst xmlns:c15="http://schemas.microsoft.com/office/drawing/2012/chart">
                  <c:ext xmlns:c16="http://schemas.microsoft.com/office/drawing/2014/chart" uri="{C3380CC4-5D6E-409C-BE32-E72D297353CC}">
                    <c16:uniqueId val="{00000004-9EBD-40AB-9B79-C2813332472F}"/>
                  </c:ext>
                </c:extLst>
              </c15:ser>
            </c15:filteredBarSeries>
          </c:ext>
        </c:extLst>
      </c:barChart>
      <c:catAx>
        <c:axId val="324349632"/>
        <c:scaling>
          <c:orientation val="minMax"/>
        </c:scaling>
        <c:delete val="0"/>
        <c:axPos val="b"/>
        <c:numFmt formatCode="General" sourceLinked="1"/>
        <c:majorTickMark val="none"/>
        <c:minorTickMark val="none"/>
        <c:tickLblPos val="low"/>
        <c:spPr>
          <a:noFill/>
          <a:ln w="0"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Arial" panose="020B0604020202020204" pitchFamily="34" charset="0"/>
                <a:ea typeface="+mn-ea"/>
                <a:cs typeface="+mn-cs"/>
              </a:defRPr>
            </a:pPr>
            <a:endParaRPr lang="en-US"/>
          </a:p>
        </c:txPr>
        <c:crossAx val="324355392"/>
        <c:crosses val="autoZero"/>
        <c:auto val="1"/>
        <c:lblAlgn val="ctr"/>
        <c:lblOffset val="0"/>
        <c:noMultiLvlLbl val="0"/>
      </c:catAx>
      <c:valAx>
        <c:axId val="324355392"/>
        <c:scaling>
          <c:orientation val="minMax"/>
          <c:min val="0"/>
        </c:scaling>
        <c:delete val="0"/>
        <c:axPos val="l"/>
        <c:majorGridlines>
          <c:spPr>
            <a:ln w="12700" cap="flat" cmpd="sng" algn="ctr">
              <a:solidFill>
                <a:srgbClr val="D9D9D9"/>
              </a:solidFill>
              <a:prstDash val="solid"/>
              <a:round/>
            </a:ln>
            <a:effectLst/>
          </c:spPr>
        </c:majorGridlines>
        <c:title>
          <c:tx>
            <c:strRef>
              <c:f>Battery_deployment_Slide_pre!$C$11</c:f>
              <c:strCache>
                <c:ptCount val="1"/>
                <c:pt idx="0">
                  <c:v>GWh</c:v>
                </c:pt>
              </c:strCache>
            </c:strRef>
          </c:tx>
          <c:layout>
            <c:manualLayout>
              <c:xMode val="edge"/>
              <c:yMode val="edge"/>
              <c:x val="6.2160084610211094E-4"/>
              <c:y val="8.2328355622741614E-2"/>
            </c:manualLayout>
          </c:layout>
          <c:overlay val="0"/>
          <c:spPr>
            <a:noFill/>
            <a:ln>
              <a:noFill/>
            </a:ln>
            <a:effectLst/>
          </c:spPr>
          <c:txPr>
            <a:bodyPr rot="-5400000" spcFirstLastPara="1" vertOverflow="ellipsis" vert="horz" wrap="square" anchor="ctr" anchorCtr="1"/>
            <a:lstStyle/>
            <a:p>
              <a:pPr>
                <a:defRPr sz="1100" b="0" i="0" u="none" strike="noStrike" kern="1200" baseline="0">
                  <a:solidFill>
                    <a:srgbClr val="000000"/>
                  </a:solidFill>
                  <a:latin typeface="Arial" panose="020B0604020202020204" pitchFamily="34" charset="0"/>
                  <a:ea typeface="+mn-ea"/>
                  <a:cs typeface="+mn-cs"/>
                </a:defRPr>
              </a:pPr>
              <a:endParaRPr lang="en-US"/>
            </a:p>
          </c:txPr>
        </c:title>
        <c:numFmt formatCode="General" sourceLinked="0"/>
        <c:majorTickMark val="none"/>
        <c:minorTickMark val="none"/>
        <c:tickLblPos val="nextTo"/>
        <c:spPr>
          <a:noFill/>
          <a:ln w="15875">
            <a:noFill/>
          </a:ln>
          <a:effectLst/>
          <a:extLst>
            <a:ext uri="{91240B29-F687-4F45-9708-019B960494DF}">
              <a14:hiddenLine xmlns:a14="http://schemas.microsoft.com/office/drawing/2010/main" w="15875">
                <a:solidFill>
                  <a:srgbClr val="FEFFFF"/>
                </a:solidFill>
              </a14:hiddenLine>
            </a:ext>
          </a:extLst>
        </c:spPr>
        <c:txPr>
          <a:bodyPr rot="-60000000" spcFirstLastPara="1" vertOverflow="ellipsis" vert="horz" wrap="square" anchor="ctr" anchorCtr="1"/>
          <a:lstStyle/>
          <a:p>
            <a:pPr>
              <a:defRPr sz="1100" b="0" i="0" u="none" strike="noStrike" kern="1200" baseline="0">
                <a:solidFill>
                  <a:srgbClr val="000000"/>
                </a:solidFill>
                <a:latin typeface="Arial" panose="020B0604020202020204" pitchFamily="34" charset="0"/>
                <a:ea typeface="+mn-ea"/>
                <a:cs typeface="+mn-cs"/>
              </a:defRPr>
            </a:pPr>
            <a:endParaRPr lang="en-US"/>
          </a:p>
        </c:txPr>
        <c:crossAx val="324349632"/>
        <c:crosses val="autoZero"/>
        <c:crossBetween val="between"/>
        <c:majorUnit val="5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ysClr val="window" lastClr="FFFFFF"/>
          </a:solidFill>
        </a14:hiddenFill>
      </a:ext>
    </a:extLst>
  </c:spPr>
  <c:txPr>
    <a:bodyPr/>
    <a:lstStyle/>
    <a:p>
      <a:pPr>
        <a:defRPr sz="1100" b="0">
          <a:solidFill>
            <a:srgbClr val="000000"/>
          </a:solidFill>
          <a:latin typeface="Arial" panose="020B0604020202020204" pitchFamily="34" charset="0"/>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8.9261382433452399E-2"/>
          <c:y val="5.3379560266546756E-2"/>
          <c:w val="0.85572192018108351"/>
          <c:h val="0.72728818091241931"/>
        </c:manualLayout>
      </c:layout>
      <c:barChart>
        <c:barDir val="col"/>
        <c:grouping val="stacked"/>
        <c:varyColors val="0"/>
        <c:ser>
          <c:idx val="0"/>
          <c:order val="0"/>
          <c:tx>
            <c:strRef>
              <c:f>Battery_deployment_V2!$B$40</c:f>
              <c:strCache>
                <c:ptCount val="1"/>
                <c:pt idx="0">
                  <c:v>Electric vehicles</c:v>
                </c:pt>
              </c:strCache>
            </c:strRef>
          </c:tx>
          <c:spPr>
            <a:solidFill>
              <a:srgbClr val="49D3FF"/>
            </a:solidFill>
            <a:ln>
              <a:solidFill>
                <a:schemeClr val="tx1"/>
              </a:solidFill>
            </a:ln>
            <a:effectLst/>
          </c:spPr>
          <c:invertIfNegative val="0"/>
          <c:cat>
            <c:strRef>
              <c:f>Battery_deployment_V2!$C$39:$M$39</c:f>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f>Battery_deployment_V2!$C$40:$M$40</c:f>
              <c:numCache>
                <c:formatCode>_(* #,##0.00_);_(* \(#,##0.00\);_(* "-"??_);_(@_)</c:formatCode>
                <c:ptCount val="11"/>
                <c:pt idx="0">
                  <c:v>30.170395950000003</c:v>
                </c:pt>
                <c:pt idx="1">
                  <c:v>50.558106760000001</c:v>
                </c:pt>
                <c:pt idx="2">
                  <c:v>71.286212050000003</c:v>
                </c:pt>
                <c:pt idx="3">
                  <c:v>107.86612528000001</c:v>
                </c:pt>
                <c:pt idx="4">
                  <c:v>132.27992599999999</c:v>
                </c:pt>
                <c:pt idx="5">
                  <c:v>168.66446249000001</c:v>
                </c:pt>
                <c:pt idx="6">
                  <c:v>338.71833319999996</c:v>
                </c:pt>
                <c:pt idx="7">
                  <c:v>560.34239879999996</c:v>
                </c:pt>
                <c:pt idx="8">
                  <c:v>767.99482890000002</c:v>
                </c:pt>
                <c:pt idx="9">
                  <c:v>948.60242840000001</c:v>
                </c:pt>
              </c:numCache>
            </c:numRef>
          </c:val>
          <c:extLst>
            <c:ext xmlns:c16="http://schemas.microsoft.com/office/drawing/2014/chart" uri="{C3380CC4-5D6E-409C-BE32-E72D297353CC}">
              <c16:uniqueId val="{00000000-AA5D-4D6F-8560-907C1D67CE24}"/>
            </c:ext>
          </c:extLst>
        </c:ser>
        <c:ser>
          <c:idx val="3"/>
          <c:order val="1"/>
          <c:tx>
            <c:strRef>
              <c:f>Battery_deployment_V2!$B$41</c:f>
              <c:strCache>
                <c:ptCount val="1"/>
                <c:pt idx="0">
                  <c:v>Battery storage</c:v>
                </c:pt>
              </c:strCache>
            </c:strRef>
          </c:tx>
          <c:spPr>
            <a:solidFill>
              <a:srgbClr val="F79646"/>
            </a:solidFill>
            <a:ln w="9525">
              <a:solidFill>
                <a:sysClr val="windowText" lastClr="000000"/>
              </a:solidFill>
            </a:ln>
            <a:effectLst/>
          </c:spPr>
          <c:invertIfNegative val="0"/>
          <c:dPt>
            <c:idx val="8"/>
            <c:invertIfNegative val="0"/>
            <c:bubble3D val="0"/>
            <c:spPr>
              <a:solidFill>
                <a:srgbClr val="F1A800"/>
              </a:solidFill>
              <a:ln w="9525">
                <a:solidFill>
                  <a:sysClr val="windowText" lastClr="000000"/>
                </a:solidFill>
              </a:ln>
              <a:effectLst/>
            </c:spPr>
            <c:extLst>
              <c:ext xmlns:c16="http://schemas.microsoft.com/office/drawing/2014/chart" uri="{C3380CC4-5D6E-409C-BE32-E72D297353CC}">
                <c16:uniqueId val="{00000000-8A7D-468E-8B9B-36C08BD57651}"/>
              </c:ext>
            </c:extLst>
          </c:dPt>
          <c:cat>
            <c:strRef>
              <c:f>Battery_deployment_V2!$C$39:$M$39</c:f>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f>Battery_deployment_V2!$C$41:$M$41</c:f>
              <c:numCache>
                <c:formatCode>_(* #,##0.00_);_(* \(#,##0.00\);_(* "-"??_);_(@_)</c:formatCode>
                <c:ptCount val="11"/>
                <c:pt idx="0">
                  <c:v>1.3853323</c:v>
                </c:pt>
                <c:pt idx="1">
                  <c:v>2.1673505999999993</c:v>
                </c:pt>
                <c:pt idx="2">
                  <c:v>3.7496106999999999</c:v>
                </c:pt>
                <c:pt idx="3">
                  <c:v>8.6418832999999999</c:v>
                </c:pt>
                <c:pt idx="4">
                  <c:v>7.1525051000000026</c:v>
                </c:pt>
                <c:pt idx="5">
                  <c:v>10.838042299999998</c:v>
                </c:pt>
                <c:pt idx="6">
                  <c:v>21.704855299999998</c:v>
                </c:pt>
                <c:pt idx="7">
                  <c:v>41.747780300000009</c:v>
                </c:pt>
                <c:pt idx="8">
                  <c:v>92.252773009999999</c:v>
                </c:pt>
                <c:pt idx="9">
                  <c:v>163.27615059999997</c:v>
                </c:pt>
              </c:numCache>
            </c:numRef>
          </c:val>
          <c:extLst>
            <c:ext xmlns:c16="http://schemas.microsoft.com/office/drawing/2014/chart" uri="{C3380CC4-5D6E-409C-BE32-E72D297353CC}">
              <c16:uniqueId val="{00000001-AA5D-4D6F-8560-907C1D67CE24}"/>
            </c:ext>
          </c:extLst>
        </c:ser>
        <c:ser>
          <c:idx val="4"/>
          <c:order val="2"/>
          <c:tx>
            <c:strRef>
              <c:f>Battery_deployment_V2!$B$42</c:f>
              <c:strCache>
                <c:ptCount val="1"/>
                <c:pt idx="0">
                  <c:v>Portable electronics</c:v>
                </c:pt>
              </c:strCache>
            </c:strRef>
          </c:tx>
          <c:spPr>
            <a:solidFill>
              <a:srgbClr val="FED324"/>
            </a:solidFill>
            <a:ln w="9525">
              <a:solidFill>
                <a:sysClr val="windowText" lastClr="000000"/>
              </a:solidFill>
            </a:ln>
            <a:effectLst/>
          </c:spPr>
          <c:invertIfNegative val="0"/>
          <c:cat>
            <c:strRef>
              <c:f>Battery_deployment_V2!$C$39:$M$39</c:f>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f>Battery_deployment_V2!$C$42:$M$42</c:f>
              <c:numCache>
                <c:formatCode>_(* #,##0.00_);_(* \(#,##0.00\);_(* "-"??_);_(@_)</c:formatCode>
                <c:ptCount val="11"/>
                <c:pt idx="0">
                  <c:v>35.648368712973024</c:v>
                </c:pt>
                <c:pt idx="1">
                  <c:v>36.444783971883297</c:v>
                </c:pt>
                <c:pt idx="2">
                  <c:v>38.757722085704081</c:v>
                </c:pt>
                <c:pt idx="3">
                  <c:v>40.320700931918367</c:v>
                </c:pt>
                <c:pt idx="4">
                  <c:v>43.348446607369858</c:v>
                </c:pt>
                <c:pt idx="5">
                  <c:v>48.31467738742402</c:v>
                </c:pt>
                <c:pt idx="6">
                  <c:v>56.07816617129653</c:v>
                </c:pt>
                <c:pt idx="7">
                  <c:v>53.40812823703974</c:v>
                </c:pt>
                <c:pt idx="8">
                  <c:v>54.334996347302393</c:v>
                </c:pt>
                <c:pt idx="9">
                  <c:v>59.002870888341008</c:v>
                </c:pt>
              </c:numCache>
            </c:numRef>
          </c:val>
          <c:extLst>
            <c:ext xmlns:c16="http://schemas.microsoft.com/office/drawing/2014/chart" uri="{C3380CC4-5D6E-409C-BE32-E72D297353CC}">
              <c16:uniqueId val="{00000002-AA5D-4D6F-8560-907C1D67CE24}"/>
            </c:ext>
          </c:extLst>
        </c:ser>
        <c:ser>
          <c:idx val="1"/>
          <c:order val="3"/>
          <c:tx>
            <c:strRef>
              <c:f>Battery_deployment_V2!$B$43</c:f>
              <c:strCache>
                <c:ptCount val="1"/>
                <c:pt idx="0">
                  <c:v>Other applications</c:v>
                </c:pt>
              </c:strCache>
            </c:strRef>
          </c:tx>
          <c:spPr>
            <a:solidFill>
              <a:srgbClr val="AFAFAF"/>
            </a:solidFill>
            <a:ln>
              <a:solidFill>
                <a:schemeClr val="tx1"/>
              </a:solidFill>
            </a:ln>
            <a:effectLst/>
          </c:spPr>
          <c:invertIfNegative val="0"/>
          <c:cat>
            <c:strRef>
              <c:f>Battery_deployment_V2!$C$39:$M$39</c:f>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f>Battery_deployment_V2!$C$43:$M$43</c:f>
              <c:numCache>
                <c:formatCode>_(* #,##0.00_);_(* \(#,##0.00\);_(* "-"??_);_(@_)</c:formatCode>
                <c:ptCount val="11"/>
                <c:pt idx="0">
                  <c:v>13.05315035801503</c:v>
                </c:pt>
                <c:pt idx="1">
                  <c:v>14.966773139551757</c:v>
                </c:pt>
                <c:pt idx="2">
                  <c:v>18.745893997316532</c:v>
                </c:pt>
                <c:pt idx="3">
                  <c:v>23.81031039742291</c:v>
                </c:pt>
                <c:pt idx="4">
                  <c:v>30.33178704841723</c:v>
                </c:pt>
                <c:pt idx="5">
                  <c:v>38.59635620962726</c:v>
                </c:pt>
                <c:pt idx="6">
                  <c:v>48.738573107372922</c:v>
                </c:pt>
                <c:pt idx="7">
                  <c:v>61.028922296634633</c:v>
                </c:pt>
                <c:pt idx="8">
                  <c:v>76.12629358583267</c:v>
                </c:pt>
                <c:pt idx="9">
                  <c:v>93.249021082587291</c:v>
                </c:pt>
              </c:numCache>
            </c:numRef>
          </c:val>
          <c:extLst>
            <c:ext xmlns:c16="http://schemas.microsoft.com/office/drawing/2014/chart" uri="{C3380CC4-5D6E-409C-BE32-E72D297353CC}">
              <c16:uniqueId val="{00000003-AA5D-4D6F-8560-907C1D67CE24}"/>
            </c:ext>
          </c:extLst>
        </c:ser>
        <c:ser>
          <c:idx val="2"/>
          <c:order val="4"/>
          <c:tx>
            <c:strRef>
              <c:f>Battery_deployment_V2!$B$47</c:f>
              <c:strCache>
                <c:ptCount val="1"/>
                <c:pt idx="0">
                  <c:v>Total</c:v>
                </c:pt>
              </c:strCache>
            </c:strRef>
          </c:tx>
          <c:spPr>
            <a:solidFill>
              <a:srgbClr val="3E7AD3"/>
            </a:solidFill>
            <a:ln>
              <a:solidFill>
                <a:sysClr val="windowText" lastClr="000000"/>
              </a:solidFill>
            </a:ln>
            <a:effectLst/>
          </c:spPr>
          <c:invertIfNegative val="0"/>
          <c:cat>
            <c:strRef>
              <c:f>Battery_deployment_V2!$C$39:$M$39</c:f>
              <c:strCache>
                <c:ptCount val="11"/>
                <c:pt idx="0">
                  <c:v>2015</c:v>
                </c:pt>
                <c:pt idx="1">
                  <c:v>2016</c:v>
                </c:pt>
                <c:pt idx="2">
                  <c:v>2017</c:v>
                </c:pt>
                <c:pt idx="3">
                  <c:v>2018</c:v>
                </c:pt>
                <c:pt idx="4">
                  <c:v>2019</c:v>
                </c:pt>
                <c:pt idx="5">
                  <c:v>2020</c:v>
                </c:pt>
                <c:pt idx="6">
                  <c:v>2021</c:v>
                </c:pt>
                <c:pt idx="7">
                  <c:v>2022</c:v>
                </c:pt>
                <c:pt idx="8">
                  <c:v>2023</c:v>
                </c:pt>
                <c:pt idx="9">
                  <c:v>2024</c:v>
                </c:pt>
                <c:pt idx="10">
                  <c:v>2025e</c:v>
                </c:pt>
              </c:strCache>
            </c:strRef>
          </c:cat>
          <c:val>
            <c:numRef>
              <c:f>Battery_deployment_V2!$C$47:$M$47</c:f>
              <c:numCache>
                <c:formatCode>General</c:formatCode>
                <c:ptCount val="11"/>
                <c:pt idx="10" formatCode="_(* #,##0.00_);_(* \(#,##0.00\);_(* &quot;-&quot;??_);_(@_)">
                  <c:v>1584.3692770192624</c:v>
                </c:pt>
              </c:numCache>
            </c:numRef>
          </c:val>
          <c:extLst>
            <c:ext xmlns:c16="http://schemas.microsoft.com/office/drawing/2014/chart" uri="{C3380CC4-5D6E-409C-BE32-E72D297353CC}">
              <c16:uniqueId val="{00000004-AA5D-4D6F-8560-907C1D67CE24}"/>
            </c:ext>
          </c:extLst>
        </c:ser>
        <c:dLbls>
          <c:showLegendKey val="0"/>
          <c:showVal val="0"/>
          <c:showCatName val="0"/>
          <c:showSerName val="0"/>
          <c:showPercent val="0"/>
          <c:showBubbleSize val="0"/>
        </c:dLbls>
        <c:gapWidth val="70"/>
        <c:overlap val="100"/>
        <c:axId val="324349632"/>
        <c:axId val="324355392"/>
      </c:barChart>
      <c:catAx>
        <c:axId val="324349632"/>
        <c:scaling>
          <c:orientation val="minMax"/>
        </c:scaling>
        <c:delete val="0"/>
        <c:axPos val="b"/>
        <c:numFmt formatCode="General" sourceLinked="1"/>
        <c:majorTickMark val="none"/>
        <c:minorTickMark val="none"/>
        <c:tickLblPos val="low"/>
        <c:spPr>
          <a:noFill/>
          <a:ln w="0" cap="flat" cmpd="sng" algn="ctr">
            <a:solidFill>
              <a:srgbClr val="000000"/>
            </a:solidFill>
            <a:round/>
          </a:ln>
          <a:effectLst/>
        </c:spPr>
        <c:txPr>
          <a:bodyPr rot="-60000000" spcFirstLastPara="1" vertOverflow="ellipsis" vert="horz" wrap="square" anchor="ctr" anchorCtr="1"/>
          <a:lstStyle/>
          <a:p>
            <a:pPr>
              <a:defRPr sz="1100" b="0" i="0" u="none" strike="noStrike" kern="1200" baseline="0">
                <a:solidFill>
                  <a:srgbClr val="000000"/>
                </a:solidFill>
                <a:latin typeface="Arial" panose="020B0604020202020204" pitchFamily="34" charset="0"/>
                <a:ea typeface="+mn-ea"/>
                <a:cs typeface="+mn-cs"/>
              </a:defRPr>
            </a:pPr>
            <a:endParaRPr lang="en-US"/>
          </a:p>
        </c:txPr>
        <c:crossAx val="324355392"/>
        <c:crosses val="autoZero"/>
        <c:auto val="1"/>
        <c:lblAlgn val="ctr"/>
        <c:lblOffset val="0"/>
        <c:noMultiLvlLbl val="0"/>
      </c:catAx>
      <c:valAx>
        <c:axId val="324355392"/>
        <c:scaling>
          <c:orientation val="minMax"/>
          <c:min val="0"/>
        </c:scaling>
        <c:delete val="0"/>
        <c:axPos val="l"/>
        <c:majorGridlines>
          <c:spPr>
            <a:ln w="12700" cap="flat" cmpd="sng" algn="ctr">
              <a:solidFill>
                <a:srgbClr val="D9D9D9"/>
              </a:solidFill>
              <a:prstDash val="solid"/>
              <a:round/>
            </a:ln>
            <a:effectLst/>
          </c:spPr>
        </c:majorGridlines>
        <c:numFmt formatCode="General" sourceLinked="0"/>
        <c:majorTickMark val="none"/>
        <c:minorTickMark val="none"/>
        <c:tickLblPos val="nextTo"/>
        <c:spPr>
          <a:noFill/>
          <a:ln w="15875">
            <a:noFill/>
          </a:ln>
          <a:effectLst/>
          <a:extLst>
            <a:ext uri="{91240B29-F687-4F45-9708-019B960494DF}">
              <a14:hiddenLine xmlns:a14="http://schemas.microsoft.com/office/drawing/2010/main" w="15875">
                <a:solidFill>
                  <a:srgbClr val="FEFFFF"/>
                </a:solidFill>
              </a14:hiddenLine>
            </a:ext>
          </a:extLst>
        </c:spPr>
        <c:txPr>
          <a:bodyPr rot="-60000000" spcFirstLastPara="1" vertOverflow="ellipsis" vert="horz" wrap="square" anchor="ctr" anchorCtr="1"/>
          <a:lstStyle/>
          <a:p>
            <a:pPr>
              <a:defRPr sz="1100" b="0" i="0" u="none" strike="noStrike" kern="1200" baseline="0">
                <a:solidFill>
                  <a:srgbClr val="000000"/>
                </a:solidFill>
                <a:latin typeface="Arial" panose="020B0604020202020204" pitchFamily="34" charset="0"/>
                <a:ea typeface="+mn-ea"/>
                <a:cs typeface="+mn-cs"/>
              </a:defRPr>
            </a:pPr>
            <a:endParaRPr lang="en-US"/>
          </a:p>
        </c:txPr>
        <c:crossAx val="324349632"/>
        <c:crosses val="autoZero"/>
        <c:crossBetween val="between"/>
        <c:majorUnit val="500"/>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w="25400" cap="flat" cmpd="sng" algn="ctr">
      <a:noFill/>
      <a:round/>
    </a:ln>
    <a:effectLst/>
    <a:extLst>
      <a:ext uri="{909E8E84-426E-40DD-AFC4-6F175D3DCCD1}">
        <a14:hiddenFill xmlns:a14="http://schemas.microsoft.com/office/drawing/2010/main">
          <a:solidFill>
            <a:sysClr val="window" lastClr="FFFFFF"/>
          </a:solidFill>
        </a14:hiddenFill>
      </a:ext>
    </a:extLst>
  </c:spPr>
  <c:txPr>
    <a:bodyPr/>
    <a:lstStyle/>
    <a:p>
      <a:pPr>
        <a:defRPr sz="1100" b="0">
          <a:solidFill>
            <a:srgbClr val="000000"/>
          </a:solidFill>
          <a:latin typeface="Arial" panose="020B0604020202020204" pitchFamily="34" charset="0"/>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3330250677506775"/>
          <c:y val="0.10504418876876637"/>
          <c:w val="0.68822594850948515"/>
          <c:h val="0.73039342308419919"/>
        </c:manualLayout>
      </c:layout>
      <c:areaChart>
        <c:grouping val="stacked"/>
        <c:varyColors val="0"/>
        <c:ser>
          <c:idx val="1"/>
          <c:order val="0"/>
          <c:tx>
            <c:strRef>
              <c:f>fig_EV_recovery!$B$41</c:f>
              <c:strCache>
                <c:ptCount val="1"/>
                <c:pt idx="0">
                  <c:v>Internal combustion engine</c:v>
                </c:pt>
              </c:strCache>
            </c:strRef>
          </c:tx>
          <c:spPr>
            <a:solidFill>
              <a:srgbClr val="AFAFAF"/>
            </a:solidFill>
            <a:ln>
              <a:solidFill>
                <a:schemeClr val="tx1"/>
              </a:solidFill>
              <a:prstDash val="solid"/>
            </a:ln>
          </c:spPr>
          <c:cat>
            <c:numRef>
              <c:f>fig_EV_recovery!$D$40:$AB$40</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fig_EV_recovery!$D$41:$AB$41</c:f>
              <c:numCache>
                <c:formatCode>0.00</c:formatCode>
                <c:ptCount val="25"/>
                <c:pt idx="0">
                  <c:v>49.872993999999998</c:v>
                </c:pt>
                <c:pt idx="1">
                  <c:v>50.180877100000004</c:v>
                </c:pt>
                <c:pt idx="2">
                  <c:v>51.976855900000004</c:v>
                </c:pt>
                <c:pt idx="3">
                  <c:v>53.229633200000002</c:v>
                </c:pt>
                <c:pt idx="4">
                  <c:v>54.972315600000002</c:v>
                </c:pt>
                <c:pt idx="5">
                  <c:v>56.986361942000002</c:v>
                </c:pt>
                <c:pt idx="6">
                  <c:v>58.388466459999997</c:v>
                </c:pt>
                <c:pt idx="7">
                  <c:v>60.976782326999995</c:v>
                </c:pt>
                <c:pt idx="8">
                  <c:v>60.796274834250006</c:v>
                </c:pt>
                <c:pt idx="9">
                  <c:v>56.755831663100004</c:v>
                </c:pt>
                <c:pt idx="10">
                  <c:v>65.251629629999996</c:v>
                </c:pt>
                <c:pt idx="11">
                  <c:v>70.615446900000009</c:v>
                </c:pt>
                <c:pt idx="12">
                  <c:v>70.397929299999987</c:v>
                </c:pt>
                <c:pt idx="13">
                  <c:v>72.971246100000002</c:v>
                </c:pt>
                <c:pt idx="14">
                  <c:v>76.513117399999999</c:v>
                </c:pt>
                <c:pt idx="15">
                  <c:v>78.233539329999999</c:v>
                </c:pt>
                <c:pt idx="16">
                  <c:v>81.077519119999991</c:v>
                </c:pt>
                <c:pt idx="17">
                  <c:v>82.712698700000004</c:v>
                </c:pt>
                <c:pt idx="18">
                  <c:v>81.726050873899993</c:v>
                </c:pt>
                <c:pt idx="19">
                  <c:v>78.211335261000002</c:v>
                </c:pt>
                <c:pt idx="20">
                  <c:v>65.09546972390001</c:v>
                </c:pt>
                <c:pt idx="21">
                  <c:v>63.727320653000007</c:v>
                </c:pt>
                <c:pt idx="22">
                  <c:v>59.213802999999999</c:v>
                </c:pt>
                <c:pt idx="23">
                  <c:v>60.202753999999999</c:v>
                </c:pt>
                <c:pt idx="24">
                  <c:v>59.401712225699995</c:v>
                </c:pt>
              </c:numCache>
            </c:numRef>
          </c:val>
          <c:extLst>
            <c:ext xmlns:c16="http://schemas.microsoft.com/office/drawing/2014/chart" uri="{C3380CC4-5D6E-409C-BE32-E72D297353CC}">
              <c16:uniqueId val="{00000000-5BA1-482F-9954-642FD888D4F4}"/>
            </c:ext>
          </c:extLst>
        </c:ser>
        <c:ser>
          <c:idx val="2"/>
          <c:order val="1"/>
          <c:tx>
            <c:strRef>
              <c:f>fig_EV_recovery!$B$42</c:f>
              <c:strCache>
                <c:ptCount val="1"/>
                <c:pt idx="0">
                  <c:v>Hybrid</c:v>
                </c:pt>
              </c:strCache>
            </c:strRef>
          </c:tx>
          <c:spPr>
            <a:solidFill>
              <a:srgbClr val="FED324"/>
            </a:solidFill>
            <a:ln>
              <a:solidFill>
                <a:schemeClr val="tx1"/>
              </a:solidFill>
              <a:prstDash val="solid"/>
            </a:ln>
          </c:spPr>
          <c:cat>
            <c:numRef>
              <c:f>fig_EV_recovery!$D$40:$AB$40</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fig_EV_recovery!$D$42:$AB$42</c:f>
              <c:numCache>
                <c:formatCode>0.00</c:formatCode>
                <c:ptCount val="25"/>
                <c:pt idx="0">
                  <c:v>0</c:v>
                </c:pt>
                <c:pt idx="1">
                  <c:v>0</c:v>
                </c:pt>
                <c:pt idx="2">
                  <c:v>0</c:v>
                </c:pt>
                <c:pt idx="3">
                  <c:v>0</c:v>
                </c:pt>
                <c:pt idx="4">
                  <c:v>0</c:v>
                </c:pt>
                <c:pt idx="5">
                  <c:v>0.27530665799999998</c:v>
                </c:pt>
                <c:pt idx="6">
                  <c:v>0.36103484000000002</c:v>
                </c:pt>
                <c:pt idx="7">
                  <c:v>0.47929777299999998</c:v>
                </c:pt>
                <c:pt idx="8">
                  <c:v>0.47749601000000003</c:v>
                </c:pt>
                <c:pt idx="9">
                  <c:v>0.71352417079999997</c:v>
                </c:pt>
                <c:pt idx="10">
                  <c:v>0.86802226999999998</c:v>
                </c:pt>
                <c:pt idx="11">
                  <c:v>0.87388779999999999</c:v>
                </c:pt>
                <c:pt idx="12">
                  <c:v>1.5565529</c:v>
                </c:pt>
                <c:pt idx="13">
                  <c:v>1.6767340000000002</c:v>
                </c:pt>
                <c:pt idx="14">
                  <c:v>1.8197358000000001</c:v>
                </c:pt>
                <c:pt idx="15">
                  <c:v>1.8623452700000001</c:v>
                </c:pt>
                <c:pt idx="16">
                  <c:v>2.17834248</c:v>
                </c:pt>
                <c:pt idx="17">
                  <c:v>2.5282026000000002</c:v>
                </c:pt>
                <c:pt idx="18">
                  <c:v>2.6837308109999998</c:v>
                </c:pt>
                <c:pt idx="19">
                  <c:v>3.0157294390000002</c:v>
                </c:pt>
                <c:pt idx="20">
                  <c:v>3.4501325290000002</c:v>
                </c:pt>
                <c:pt idx="21">
                  <c:v>4.6222300000000001</c:v>
                </c:pt>
                <c:pt idx="22">
                  <c:v>5.0235120000000002</c:v>
                </c:pt>
                <c:pt idx="23">
                  <c:v>6.4007329999999998</c:v>
                </c:pt>
                <c:pt idx="24">
                  <c:v>6.208845288</c:v>
                </c:pt>
              </c:numCache>
            </c:numRef>
          </c:val>
          <c:extLst>
            <c:ext xmlns:c16="http://schemas.microsoft.com/office/drawing/2014/chart" uri="{C3380CC4-5D6E-409C-BE32-E72D297353CC}">
              <c16:uniqueId val="{00000001-5BA1-482F-9954-642FD888D4F4}"/>
            </c:ext>
          </c:extLst>
        </c:ser>
        <c:ser>
          <c:idx val="0"/>
          <c:order val="2"/>
          <c:tx>
            <c:strRef>
              <c:f>fig_EV_recovery!$B$43</c:f>
              <c:strCache>
                <c:ptCount val="1"/>
                <c:pt idx="0">
                  <c:v>Electric</c:v>
                </c:pt>
              </c:strCache>
            </c:strRef>
          </c:tx>
          <c:spPr>
            <a:solidFill>
              <a:srgbClr val="B187EF"/>
            </a:solidFill>
            <a:ln>
              <a:solidFill>
                <a:schemeClr val="tx1"/>
              </a:solidFill>
            </a:ln>
          </c:spPr>
          <c:cat>
            <c:numRef>
              <c:f>fig_EV_recovery!$D$40:$AB$40</c:f>
              <c:numCache>
                <c:formatCode>General</c:formatCod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numCache>
            </c:numRef>
          </c:cat>
          <c:val>
            <c:numRef>
              <c:f>fig_EV_recovery!$D$43:$AB$43</c:f>
              <c:numCache>
                <c:formatCode>0.00</c:formatCode>
                <c:ptCount val="25"/>
                <c:pt idx="0">
                  <c:v>0</c:v>
                </c:pt>
                <c:pt idx="1">
                  <c:v>0</c:v>
                </c:pt>
                <c:pt idx="2">
                  <c:v>0</c:v>
                </c:pt>
                <c:pt idx="3">
                  <c:v>0</c:v>
                </c:pt>
                <c:pt idx="4">
                  <c:v>0</c:v>
                </c:pt>
                <c:pt idx="5">
                  <c:v>1.8910000000000001E-3</c:v>
                </c:pt>
                <c:pt idx="6">
                  <c:v>3.5199999999999999E-4</c:v>
                </c:pt>
                <c:pt idx="7">
                  <c:v>8.6499999999999988E-4</c:v>
                </c:pt>
                <c:pt idx="8">
                  <c:v>2.59765575E-3</c:v>
                </c:pt>
                <c:pt idx="9">
                  <c:v>2.4891660999999997E-3</c:v>
                </c:pt>
                <c:pt idx="10">
                  <c:v>7.3940000000000004E-3</c:v>
                </c:pt>
                <c:pt idx="11">
                  <c:v>4.8837499999999999E-2</c:v>
                </c:pt>
                <c:pt idx="12">
                  <c:v>0.1190054</c:v>
                </c:pt>
                <c:pt idx="13">
                  <c:v>0.2050314</c:v>
                </c:pt>
                <c:pt idx="14">
                  <c:v>0.33029750000000002</c:v>
                </c:pt>
                <c:pt idx="15">
                  <c:v>0.52582099999999998</c:v>
                </c:pt>
                <c:pt idx="16">
                  <c:v>0.77772400000000008</c:v>
                </c:pt>
                <c:pt idx="17">
                  <c:v>1.2006266999999999</c:v>
                </c:pt>
                <c:pt idx="18">
                  <c:v>2.0281825150999997</c:v>
                </c:pt>
                <c:pt idx="19">
                  <c:v>2.1370105000000001</c:v>
                </c:pt>
                <c:pt idx="20">
                  <c:v>2.9901281470999996</c:v>
                </c:pt>
                <c:pt idx="21">
                  <c:v>6.5453000470000005</c:v>
                </c:pt>
                <c:pt idx="22">
                  <c:v>10.206958</c:v>
                </c:pt>
                <c:pt idx="23">
                  <c:v>13.694227000000001</c:v>
                </c:pt>
                <c:pt idx="24">
                  <c:v>17.345668486299999</c:v>
                </c:pt>
              </c:numCache>
            </c:numRef>
          </c:val>
          <c:extLst>
            <c:ext xmlns:c16="http://schemas.microsoft.com/office/drawing/2014/chart" uri="{C3380CC4-5D6E-409C-BE32-E72D297353CC}">
              <c16:uniqueId val="{00000002-5BA1-482F-9954-642FD888D4F4}"/>
            </c:ext>
          </c:extLst>
        </c:ser>
        <c:dLbls>
          <c:showLegendKey val="0"/>
          <c:showVal val="0"/>
          <c:showCatName val="0"/>
          <c:showSerName val="0"/>
          <c:showPercent val="0"/>
          <c:showBubbleSize val="0"/>
        </c:dLbls>
        <c:axId val="229081088"/>
        <c:axId val="229082624"/>
      </c:areaChart>
      <c:catAx>
        <c:axId val="229081088"/>
        <c:scaling>
          <c:orientation val="minMax"/>
        </c:scaling>
        <c:delete val="0"/>
        <c:axPos val="b"/>
        <c:numFmt formatCode="General" sourceLinked="1"/>
        <c:majorTickMark val="none"/>
        <c:minorTickMark val="none"/>
        <c:tickLblPos val="nextTo"/>
        <c:spPr>
          <a:ln w="12700">
            <a:solidFill>
              <a:schemeClr val="tx1"/>
            </a:solidFill>
            <a:prstDash val="solid"/>
          </a:ln>
        </c:spPr>
        <c:crossAx val="229082624"/>
        <c:crossesAt val="0"/>
        <c:auto val="1"/>
        <c:lblAlgn val="ctr"/>
        <c:lblOffset val="150"/>
        <c:tickLblSkip val="12"/>
        <c:noMultiLvlLbl val="0"/>
      </c:catAx>
      <c:valAx>
        <c:axId val="229082624"/>
        <c:scaling>
          <c:orientation val="minMax"/>
        </c:scaling>
        <c:delete val="0"/>
        <c:axPos val="l"/>
        <c:majorGridlines>
          <c:spPr>
            <a:ln w="12700" cap="rnd" cmpd="sng" algn="ctr">
              <a:solidFill>
                <a:srgbClr val="D9D9D9"/>
              </a:solidFill>
              <a:prstDash val="solid"/>
              <a:round/>
              <a:headEnd type="none" w="med" len="med"/>
              <a:tailEnd type="none" w="med" len="med"/>
            </a:ln>
          </c:spPr>
        </c:majorGridlines>
        <c:title>
          <c:tx>
            <c:strRef>
              <c:f>fig_EV_recovery!$C$11</c:f>
              <c:strCache>
                <c:ptCount val="1"/>
                <c:pt idx="0">
                  <c:v>Million</c:v>
                </c:pt>
              </c:strCache>
            </c:strRef>
          </c:tx>
          <c:layout>
            <c:manualLayout>
              <c:xMode val="edge"/>
              <c:yMode val="edge"/>
              <c:x val="3.0839769647696476E-2"/>
              <c:y val="9.6332040552997655E-2"/>
            </c:manualLayout>
          </c:layout>
          <c:overlay val="0"/>
          <c:txPr>
            <a:bodyPr rot="-5400000" vert="horz"/>
            <a:lstStyle/>
            <a:p>
              <a:pPr>
                <a:defRPr/>
              </a:pPr>
              <a:endParaRPr lang="en-US"/>
            </a:p>
          </c:txPr>
        </c:title>
        <c:numFmt formatCode="#\ ##0;\-#\ ##0;0" sourceLinked="0"/>
        <c:majorTickMark val="out"/>
        <c:minorTickMark val="none"/>
        <c:tickLblPos val="nextTo"/>
        <c:spPr>
          <a:ln>
            <a:noFill/>
          </a:ln>
        </c:spPr>
        <c:crossAx val="229081088"/>
        <c:crosses val="autoZero"/>
        <c:crossBetween val="midCat"/>
      </c:valAx>
      <c:spPr>
        <a:noFill/>
      </c:spPr>
    </c:plotArea>
    <c:plotVisOnly val="1"/>
    <c:dispBlanksAs val="zero"/>
    <c:showDLblsOverMax val="0"/>
  </c:chart>
  <c:spPr>
    <a:noFill/>
    <a:ln>
      <a:noFill/>
    </a:ln>
  </c:spPr>
  <c:txPr>
    <a:bodyPr/>
    <a:lstStyle/>
    <a:p>
      <a:pPr>
        <a:defRPr sz="1100" b="0" i="0">
          <a:latin typeface="Arial" panose="020B0604020202020204" pitchFamily="34" charset="0"/>
          <a:ea typeface="Segoe UI"/>
          <a:cs typeface="Arial" panose="020B0604020202020204" pitchFamily="34" charset="0"/>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0332013440037588"/>
          <c:y val="2.6656437962638026E-2"/>
          <c:w val="0.7474031232928976"/>
          <c:h val="0.87891586468358207"/>
        </c:manualLayout>
      </c:layout>
      <c:areaChart>
        <c:grouping val="percentStacked"/>
        <c:varyColors val="0"/>
        <c:ser>
          <c:idx val="5"/>
          <c:order val="0"/>
          <c:tx>
            <c:strRef>
              <c:f>'fig_regional EU'!$B$43</c:f>
              <c:strCache>
                <c:ptCount val="1"/>
                <c:pt idx="0">
                  <c:v>Other AEs</c:v>
                </c:pt>
              </c:strCache>
            </c:strRef>
          </c:tx>
          <c:spPr>
            <a:solidFill>
              <a:srgbClr val="49D3FF"/>
            </a:solidFill>
            <a:ln>
              <a:solidFill>
                <a:schemeClr val="tx1"/>
              </a:solidFill>
              <a:prstDash val="solid"/>
            </a:ln>
          </c:spPr>
          <c:cat>
            <c:numRef>
              <c:f>'fig_regional EU'!$E$40:$AC$40</c:f>
              <c:numCache>
                <c:formatCode>General</c:formatCode>
                <c:ptCount val="25"/>
                <c:pt idx="0">
                  <c:v>2000</c:v>
                </c:pt>
                <c:pt idx="12">
                  <c:v>2012</c:v>
                </c:pt>
                <c:pt idx="24">
                  <c:v>2024</c:v>
                </c:pt>
              </c:numCache>
            </c:numRef>
          </c:cat>
          <c:val>
            <c:numRef>
              <c:f>'fig_regional EU'!$E$43:$AC$43</c:f>
              <c:numCache>
                <c:formatCode>0.00</c:formatCode>
                <c:ptCount val="25"/>
                <c:pt idx="0">
                  <c:v>11.489068661000001</c:v>
                </c:pt>
                <c:pt idx="1">
                  <c:v>11.852524079000002</c:v>
                </c:pt>
                <c:pt idx="2">
                  <c:v>12.488325872999999</c:v>
                </c:pt>
                <c:pt idx="3">
                  <c:v>12.775637246000001</c:v>
                </c:pt>
                <c:pt idx="4">
                  <c:v>12.659421414999999</c:v>
                </c:pt>
                <c:pt idx="5">
                  <c:v>12.729572072</c:v>
                </c:pt>
                <c:pt idx="6">
                  <c:v>12.76605091607019</c:v>
                </c:pt>
                <c:pt idx="7">
                  <c:v>13.014711687785747</c:v>
                </c:pt>
                <c:pt idx="8">
                  <c:v>12.507214363999998</c:v>
                </c:pt>
                <c:pt idx="9">
                  <c:v>11.109993600206243</c:v>
                </c:pt>
                <c:pt idx="10">
                  <c:v>12.125087115999998</c:v>
                </c:pt>
                <c:pt idx="11">
                  <c:v>12.196258339</c:v>
                </c:pt>
                <c:pt idx="12">
                  <c:v>13.117540905</c:v>
                </c:pt>
                <c:pt idx="13">
                  <c:v>13.504276231999999</c:v>
                </c:pt>
                <c:pt idx="14">
                  <c:v>13.918534559685801</c:v>
                </c:pt>
                <c:pt idx="15">
                  <c:v>14.115163690254963</c:v>
                </c:pt>
                <c:pt idx="16">
                  <c:v>14.423582288926511</c:v>
                </c:pt>
                <c:pt idx="17">
                  <c:v>14.542861094935972</c:v>
                </c:pt>
                <c:pt idx="18">
                  <c:v>14.006671361511778</c:v>
                </c:pt>
                <c:pt idx="19">
                  <c:v>13.451678119849561</c:v>
                </c:pt>
                <c:pt idx="20">
                  <c:v>11.484096475902627</c:v>
                </c:pt>
                <c:pt idx="21">
                  <c:v>11.963759489950252</c:v>
                </c:pt>
                <c:pt idx="22">
                  <c:v>11.514929760359742</c:v>
                </c:pt>
                <c:pt idx="23">
                  <c:v>13.220088672078674</c:v>
                </c:pt>
                <c:pt idx="24">
                  <c:v>13.116328425814002</c:v>
                </c:pt>
              </c:numCache>
            </c:numRef>
          </c:val>
          <c:extLst xmlns:c15="http://schemas.microsoft.com/office/drawing/2012/chart">
            <c:ext xmlns:c16="http://schemas.microsoft.com/office/drawing/2014/chart" uri="{C3380CC4-5D6E-409C-BE32-E72D297353CC}">
              <c16:uniqueId val="{00000000-3DD1-4F8A-BFD3-99C5FE745727}"/>
            </c:ext>
          </c:extLst>
        </c:ser>
        <c:ser>
          <c:idx val="2"/>
          <c:order val="1"/>
          <c:tx>
            <c:strRef>
              <c:f>'fig_regional EU'!$B$41</c:f>
              <c:strCache>
                <c:ptCount val="1"/>
                <c:pt idx="0">
                  <c:v>Europe</c:v>
                </c:pt>
              </c:strCache>
            </c:strRef>
          </c:tx>
          <c:spPr>
            <a:solidFill>
              <a:srgbClr val="3E7AD3"/>
            </a:solidFill>
            <a:ln>
              <a:solidFill>
                <a:schemeClr val="tx1"/>
              </a:solidFill>
              <a:prstDash val="solid"/>
            </a:ln>
          </c:spPr>
          <c:cat>
            <c:numRef>
              <c:f>'fig_regional EU'!$E$40:$AC$40</c:f>
              <c:numCache>
                <c:formatCode>General</c:formatCode>
                <c:ptCount val="25"/>
                <c:pt idx="0">
                  <c:v>2000</c:v>
                </c:pt>
                <c:pt idx="12">
                  <c:v>2012</c:v>
                </c:pt>
                <c:pt idx="24">
                  <c:v>2024</c:v>
                </c:pt>
              </c:numCache>
            </c:numRef>
          </c:cat>
          <c:val>
            <c:numRef>
              <c:f>'fig_regional EU'!$E$41:$AC$41</c:f>
              <c:numCache>
                <c:formatCode>0.00</c:formatCode>
                <c:ptCount val="25"/>
                <c:pt idx="0">
                  <c:v>12.92133885</c:v>
                </c:pt>
                <c:pt idx="1">
                  <c:v>12.733938971000001</c:v>
                </c:pt>
                <c:pt idx="2">
                  <c:v>12.215857762999999</c:v>
                </c:pt>
                <c:pt idx="3">
                  <c:v>12.319043999</c:v>
                </c:pt>
                <c:pt idx="4">
                  <c:v>12.623857000000001</c:v>
                </c:pt>
                <c:pt idx="5">
                  <c:v>12.697454999907944</c:v>
                </c:pt>
                <c:pt idx="6">
                  <c:v>13.160897001964738</c:v>
                </c:pt>
                <c:pt idx="7">
                  <c:v>13.24745300034901</c:v>
                </c:pt>
                <c:pt idx="8">
                  <c:v>12.08064600087997</c:v>
                </c:pt>
                <c:pt idx="9">
                  <c:v>12.237843998485797</c:v>
                </c:pt>
                <c:pt idx="10">
                  <c:v>11.407398004414114</c:v>
                </c:pt>
                <c:pt idx="11">
                  <c:v>11.274723002055289</c:v>
                </c:pt>
                <c:pt idx="12">
                  <c:v>10.059255998114104</c:v>
                </c:pt>
                <c:pt idx="13">
                  <c:v>9.656305001428148</c:v>
                </c:pt>
                <c:pt idx="14">
                  <c:v>10.098891999999998</c:v>
                </c:pt>
                <c:pt idx="15">
                  <c:v>11.15303611180568</c:v>
                </c:pt>
                <c:pt idx="16">
                  <c:v>12.041164341539885</c:v>
                </c:pt>
                <c:pt idx="17">
                  <c:v>12.843571525095935</c:v>
                </c:pt>
                <c:pt idx="18">
                  <c:v>13.108632237543242</c:v>
                </c:pt>
                <c:pt idx="19">
                  <c:v>13.333546473720155</c:v>
                </c:pt>
                <c:pt idx="20">
                  <c:v>10.147772750655292</c:v>
                </c:pt>
                <c:pt idx="21">
                  <c:v>9.9009010940329567</c:v>
                </c:pt>
                <c:pt idx="22">
                  <c:v>9.3662723361786551</c:v>
                </c:pt>
                <c:pt idx="23">
                  <c:v>10.673909608607541</c:v>
                </c:pt>
                <c:pt idx="24">
                  <c:v>10.748937812378651</c:v>
                </c:pt>
              </c:numCache>
            </c:numRef>
          </c:val>
          <c:extLst>
            <c:ext xmlns:c16="http://schemas.microsoft.com/office/drawing/2014/chart" uri="{C3380CC4-5D6E-409C-BE32-E72D297353CC}">
              <c16:uniqueId val="{00000001-3DD1-4F8A-BFD3-99C5FE745727}"/>
            </c:ext>
          </c:extLst>
        </c:ser>
        <c:ser>
          <c:idx val="4"/>
          <c:order val="2"/>
          <c:tx>
            <c:strRef>
              <c:f>'fig_regional EU'!$B$42</c:f>
              <c:strCache>
                <c:ptCount val="1"/>
                <c:pt idx="0">
                  <c:v>North America</c:v>
                </c:pt>
              </c:strCache>
            </c:strRef>
          </c:tx>
          <c:spPr>
            <a:solidFill>
              <a:srgbClr val="01ADA0"/>
            </a:solidFill>
            <a:ln>
              <a:solidFill>
                <a:schemeClr val="tx1"/>
              </a:solidFill>
              <a:prstDash val="solid"/>
            </a:ln>
          </c:spPr>
          <c:cat>
            <c:numRef>
              <c:f>'fig_regional EU'!$E$40:$AC$40</c:f>
              <c:numCache>
                <c:formatCode>General</c:formatCode>
                <c:ptCount val="25"/>
                <c:pt idx="0">
                  <c:v>2000</c:v>
                </c:pt>
                <c:pt idx="12">
                  <c:v>2012</c:v>
                </c:pt>
                <c:pt idx="24">
                  <c:v>2024</c:v>
                </c:pt>
              </c:numCache>
            </c:numRef>
          </c:cat>
          <c:val>
            <c:numRef>
              <c:f>'fig_regional EU'!$E$42:$AC$42</c:f>
              <c:numCache>
                <c:formatCode>0.00</c:formatCode>
                <c:ptCount val="25"/>
                <c:pt idx="0">
                  <c:v>14.883154249999997</c:v>
                </c:pt>
                <c:pt idx="1">
                  <c:v>14.377281204999999</c:v>
                </c:pt>
                <c:pt idx="2">
                  <c:v>14.875163889</c:v>
                </c:pt>
                <c:pt idx="3">
                  <c:v>14.542752472</c:v>
                </c:pt>
                <c:pt idx="4">
                  <c:v>14.757672563999998</c:v>
                </c:pt>
                <c:pt idx="5">
                  <c:v>15.237749569</c:v>
                </c:pt>
                <c:pt idx="6">
                  <c:v>14.701549986</c:v>
                </c:pt>
                <c:pt idx="7">
                  <c:v>13.908748999</c:v>
                </c:pt>
                <c:pt idx="8">
                  <c:v>12.558783999000001</c:v>
                </c:pt>
                <c:pt idx="9">
                  <c:v>8.7127859999999995</c:v>
                </c:pt>
                <c:pt idx="10">
                  <c:v>10.132623999</c:v>
                </c:pt>
                <c:pt idx="11">
                  <c:v>11.844708000000001</c:v>
                </c:pt>
                <c:pt idx="12">
                  <c:v>12.642809</c:v>
                </c:pt>
                <c:pt idx="13">
                  <c:v>13.65709</c:v>
                </c:pt>
                <c:pt idx="14">
                  <c:v>15.343686209000003</c:v>
                </c:pt>
                <c:pt idx="15">
                  <c:v>16.172673975000002</c:v>
                </c:pt>
                <c:pt idx="16">
                  <c:v>16.197199470999998</c:v>
                </c:pt>
                <c:pt idx="17">
                  <c:v>15.782081717000001</c:v>
                </c:pt>
                <c:pt idx="18">
                  <c:v>15.81722104</c:v>
                </c:pt>
                <c:pt idx="19">
                  <c:v>15.486282844999998</c:v>
                </c:pt>
                <c:pt idx="20">
                  <c:v>13.087826967</c:v>
                </c:pt>
                <c:pt idx="21">
                  <c:v>13.498701562000001</c:v>
                </c:pt>
                <c:pt idx="22">
                  <c:v>13.370060872</c:v>
                </c:pt>
                <c:pt idx="23">
                  <c:v>14.831167662</c:v>
                </c:pt>
                <c:pt idx="24">
                  <c:v>15.159005453022891</c:v>
                </c:pt>
              </c:numCache>
            </c:numRef>
          </c:val>
          <c:extLst xmlns:c15="http://schemas.microsoft.com/office/drawing/2012/chart">
            <c:ext xmlns:c16="http://schemas.microsoft.com/office/drawing/2014/chart" uri="{C3380CC4-5D6E-409C-BE32-E72D297353CC}">
              <c16:uniqueId val="{00000002-3DD1-4F8A-BFD3-99C5FE745727}"/>
            </c:ext>
          </c:extLst>
        </c:ser>
        <c:ser>
          <c:idx val="11"/>
          <c:order val="3"/>
          <c:tx>
            <c:strRef>
              <c:f>'fig_regional EU'!$B$44</c:f>
              <c:strCache>
                <c:ptCount val="1"/>
                <c:pt idx="0">
                  <c:v>China data</c:v>
                </c:pt>
              </c:strCache>
            </c:strRef>
          </c:tx>
          <c:spPr>
            <a:solidFill>
              <a:srgbClr val="E44846"/>
            </a:solidFill>
            <a:ln>
              <a:solidFill>
                <a:schemeClr val="tx1"/>
              </a:solidFill>
              <a:prstDash val="solid"/>
            </a:ln>
          </c:spPr>
          <c:cat>
            <c:numRef>
              <c:f>'fig_regional EU'!$E$40:$AC$40</c:f>
              <c:numCache>
                <c:formatCode>General</c:formatCode>
                <c:ptCount val="25"/>
                <c:pt idx="0">
                  <c:v>2000</c:v>
                </c:pt>
                <c:pt idx="12">
                  <c:v>2012</c:v>
                </c:pt>
                <c:pt idx="24">
                  <c:v>2024</c:v>
                </c:pt>
              </c:numCache>
            </c:numRef>
          </c:cat>
          <c:val>
            <c:numRef>
              <c:f>'fig_regional EU'!$E$44:$AC$44</c:f>
              <c:numCache>
                <c:formatCode>0.00</c:formatCode>
                <c:ptCount val="25"/>
                <c:pt idx="0">
                  <c:v>1.1919212830000001</c:v>
                </c:pt>
                <c:pt idx="1">
                  <c:v>1.4211560300000001</c:v>
                </c:pt>
                <c:pt idx="2">
                  <c:v>2.0467351410000001</c:v>
                </c:pt>
                <c:pt idx="3">
                  <c:v>3.0582082690000001</c:v>
                </c:pt>
                <c:pt idx="4">
                  <c:v>3.4289576159999999</c:v>
                </c:pt>
                <c:pt idx="5">
                  <c:v>3.7279463112064297</c:v>
                </c:pt>
                <c:pt idx="6">
                  <c:v>5.0093283795634518</c:v>
                </c:pt>
                <c:pt idx="7">
                  <c:v>6.3120606375888322</c:v>
                </c:pt>
                <c:pt idx="8">
                  <c:v>6.8067056351370558</c:v>
                </c:pt>
                <c:pt idx="9">
                  <c:v>10.483524089064408</c:v>
                </c:pt>
                <c:pt idx="10">
                  <c:v>14.099851901538708</c:v>
                </c:pt>
                <c:pt idx="11">
                  <c:v>14.875532392981443</c:v>
                </c:pt>
                <c:pt idx="12">
                  <c:v>13.642277000473683</c:v>
                </c:pt>
                <c:pt idx="13">
                  <c:v>16.186899999813587</c:v>
                </c:pt>
                <c:pt idx="14">
                  <c:v>18.073063999640119</c:v>
                </c:pt>
                <c:pt idx="15">
                  <c:v>19.883462000160581</c:v>
                </c:pt>
                <c:pt idx="16">
                  <c:v>23.04767299880778</c:v>
                </c:pt>
                <c:pt idx="17">
                  <c:v>23.964632000415214</c:v>
                </c:pt>
                <c:pt idx="18">
                  <c:v>23.110575999820373</c:v>
                </c:pt>
                <c:pt idx="19">
                  <c:v>21.163080000564804</c:v>
                </c:pt>
                <c:pt idx="20">
                  <c:v>20.094389</c:v>
                </c:pt>
                <c:pt idx="21">
                  <c:v>21.171315998999997</c:v>
                </c:pt>
                <c:pt idx="22">
                  <c:v>20.555641856000001</c:v>
                </c:pt>
                <c:pt idx="23">
                  <c:v>21.858467360999999</c:v>
                </c:pt>
                <c:pt idx="24">
                  <c:v>23.504604415203183</c:v>
                </c:pt>
              </c:numCache>
            </c:numRef>
          </c:val>
          <c:extLst xmlns:c15="http://schemas.microsoft.com/office/drawing/2012/chart">
            <c:ext xmlns:c16="http://schemas.microsoft.com/office/drawing/2014/chart" uri="{C3380CC4-5D6E-409C-BE32-E72D297353CC}">
              <c16:uniqueId val="{00000003-3DD1-4F8A-BFD3-99C5FE745727}"/>
            </c:ext>
          </c:extLst>
        </c:ser>
        <c:ser>
          <c:idx val="13"/>
          <c:order val="4"/>
          <c:tx>
            <c:strRef>
              <c:f>'fig_regional EU'!$B$45</c:f>
              <c:strCache>
                <c:ptCount val="1"/>
                <c:pt idx="0">
                  <c:v>Other EMDEs</c:v>
                </c:pt>
              </c:strCache>
            </c:strRef>
          </c:tx>
          <c:spPr>
            <a:solidFill>
              <a:srgbClr val="F1A800"/>
            </a:solidFill>
            <a:ln>
              <a:solidFill>
                <a:schemeClr val="tx1"/>
              </a:solidFill>
              <a:prstDash val="solid"/>
            </a:ln>
          </c:spPr>
          <c:cat>
            <c:numRef>
              <c:f>'fig_regional EU'!$E$40:$AC$40</c:f>
              <c:numCache>
                <c:formatCode>General</c:formatCode>
                <c:ptCount val="25"/>
                <c:pt idx="0">
                  <c:v>2000</c:v>
                </c:pt>
                <c:pt idx="12">
                  <c:v>2012</c:v>
                </c:pt>
                <c:pt idx="24">
                  <c:v>2024</c:v>
                </c:pt>
              </c:numCache>
            </c:numRef>
          </c:cat>
          <c:val>
            <c:numRef>
              <c:f>'fig_regional EU'!$E$45:$AC$45</c:f>
              <c:numCache>
                <c:formatCode>0.00</c:formatCode>
                <c:ptCount val="25"/>
                <c:pt idx="0">
                  <c:v>8.3858309319999993</c:v>
                </c:pt>
                <c:pt idx="1">
                  <c:v>8.3993338130000001</c:v>
                </c:pt>
                <c:pt idx="2">
                  <c:v>8.921197544</c:v>
                </c:pt>
                <c:pt idx="3">
                  <c:v>9.3646298810000008</c:v>
                </c:pt>
                <c:pt idx="4">
                  <c:v>10.247401742999999</c:v>
                </c:pt>
                <c:pt idx="5">
                  <c:v>11.584293132999999</c:v>
                </c:pt>
                <c:pt idx="6">
                  <c:v>11.493842167999999</c:v>
                </c:pt>
                <c:pt idx="7">
                  <c:v>13.218573653999998</c:v>
                </c:pt>
                <c:pt idx="8">
                  <c:v>14.994211908</c:v>
                </c:pt>
                <c:pt idx="9">
                  <c:v>13.184544209772326</c:v>
                </c:pt>
                <c:pt idx="10">
                  <c:v>15.746551321</c:v>
                </c:pt>
                <c:pt idx="11">
                  <c:v>17.636947020999997</c:v>
                </c:pt>
                <c:pt idx="12">
                  <c:v>18.960237293000002</c:v>
                </c:pt>
                <c:pt idx="13">
                  <c:v>18.517696600000001</c:v>
                </c:pt>
                <c:pt idx="14">
                  <c:v>18.062061437000001</c:v>
                </c:pt>
                <c:pt idx="15">
                  <c:v>16.376862798918303</c:v>
                </c:pt>
                <c:pt idx="16">
                  <c:v>15.484715364918202</c:v>
                </c:pt>
                <c:pt idx="17">
                  <c:v>16.12620531066511</c:v>
                </c:pt>
                <c:pt idx="18">
                  <c:v>16.792576087216528</c:v>
                </c:pt>
                <c:pt idx="19">
                  <c:v>15.986187731038148</c:v>
                </c:pt>
                <c:pt idx="20">
                  <c:v>13.384458061759798</c:v>
                </c:pt>
                <c:pt idx="21">
                  <c:v>14.357940757740945</c:v>
                </c:pt>
                <c:pt idx="22">
                  <c:v>15.218514915439727</c:v>
                </c:pt>
                <c:pt idx="23">
                  <c:v>15.978692929716074</c:v>
                </c:pt>
                <c:pt idx="24">
                  <c:v>16.383274871493164</c:v>
                </c:pt>
              </c:numCache>
            </c:numRef>
          </c:val>
          <c:extLst xmlns:c15="http://schemas.microsoft.com/office/drawing/2012/chart">
            <c:ext xmlns:c16="http://schemas.microsoft.com/office/drawing/2014/chart" uri="{C3380CC4-5D6E-409C-BE32-E72D297353CC}">
              <c16:uniqueId val="{00000004-3DD1-4F8A-BFD3-99C5FE745727}"/>
            </c:ext>
          </c:extLst>
        </c:ser>
        <c:dLbls>
          <c:showLegendKey val="0"/>
          <c:showVal val="0"/>
          <c:showCatName val="0"/>
          <c:showSerName val="0"/>
          <c:showPercent val="0"/>
          <c:showBubbleSize val="0"/>
        </c:dLbls>
        <c:axId val="229081088"/>
        <c:axId val="229082624"/>
        <c:extLst/>
      </c:areaChart>
      <c:catAx>
        <c:axId val="229081088"/>
        <c:scaling>
          <c:orientation val="minMax"/>
        </c:scaling>
        <c:delete val="0"/>
        <c:axPos val="b"/>
        <c:numFmt formatCode="General" sourceLinked="1"/>
        <c:majorTickMark val="none"/>
        <c:minorTickMark val="none"/>
        <c:tickLblPos val="nextTo"/>
        <c:spPr>
          <a:ln w="12700">
            <a:solidFill>
              <a:schemeClr val="tx1"/>
            </a:solidFill>
            <a:prstDash val="solid"/>
          </a:ln>
        </c:spPr>
        <c:crossAx val="229082624"/>
        <c:crossesAt val="0"/>
        <c:auto val="1"/>
        <c:lblAlgn val="ctr"/>
        <c:lblOffset val="150"/>
        <c:noMultiLvlLbl val="0"/>
      </c:catAx>
      <c:valAx>
        <c:axId val="229082624"/>
        <c:scaling>
          <c:orientation val="minMax"/>
        </c:scaling>
        <c:delete val="0"/>
        <c:axPos val="l"/>
        <c:majorGridlines>
          <c:spPr>
            <a:ln w="12700" cap="rnd" cmpd="sng" algn="ctr">
              <a:solidFill>
                <a:srgbClr val="D9D9D9"/>
              </a:solidFill>
              <a:prstDash val="solid"/>
              <a:round/>
              <a:headEnd type="none" w="med" len="med"/>
              <a:tailEnd type="none" w="med" len="med"/>
            </a:ln>
          </c:spPr>
        </c:majorGridlines>
        <c:numFmt formatCode="0%" sourceLinked="0"/>
        <c:majorTickMark val="out"/>
        <c:minorTickMark val="none"/>
        <c:tickLblPos val="nextTo"/>
        <c:spPr>
          <a:ln>
            <a:noFill/>
          </a:ln>
        </c:spPr>
        <c:crossAx val="229081088"/>
        <c:crosses val="autoZero"/>
        <c:crossBetween val="midCat"/>
      </c:valAx>
      <c:spPr>
        <a:noFill/>
      </c:spPr>
    </c:plotArea>
    <c:plotVisOnly val="1"/>
    <c:dispBlanksAs val="zero"/>
    <c:showDLblsOverMax val="0"/>
  </c:chart>
  <c:spPr>
    <a:noFill/>
    <a:ln>
      <a:noFill/>
    </a:ln>
  </c:spPr>
  <c:txPr>
    <a:bodyPr/>
    <a:lstStyle/>
    <a:p>
      <a:pPr>
        <a:defRPr sz="1100" b="0" i="0">
          <a:latin typeface="Arial" panose="020B0604020202020204" pitchFamily="34" charset="0"/>
          <a:ea typeface="Segoe UI"/>
          <a:cs typeface="Arial" panose="020B0604020202020204" pitchFamily="34" charset="0"/>
        </a:defRPr>
      </a:pPr>
      <a:endParaRPr lang="en-US"/>
    </a:p>
  </c:txPr>
  <c:externalData r:id="rId1">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216675135501355"/>
          <c:y val="8.3176484674329504E-2"/>
          <c:w val="0.69309451219512208"/>
          <c:h val="0.72395154853129007"/>
        </c:manualLayout>
      </c:layout>
      <c:lineChart>
        <c:grouping val="standard"/>
        <c:varyColors val="0"/>
        <c:ser>
          <c:idx val="1"/>
          <c:order val="0"/>
          <c:tx>
            <c:strRef>
              <c:f>fig_prod_exp!$M$41</c:f>
              <c:strCache>
                <c:ptCount val="1"/>
                <c:pt idx="0">
                  <c:v>European Union</c:v>
                </c:pt>
              </c:strCache>
            </c:strRef>
          </c:tx>
          <c:spPr>
            <a:ln w="25400">
              <a:solidFill>
                <a:srgbClr val="3E7AD3"/>
              </a:solidFill>
              <a:prstDash val="solid"/>
            </a:ln>
          </c:spPr>
          <c:marker>
            <c:symbol val="circle"/>
            <c:size val="5"/>
            <c:spPr>
              <a:solidFill>
                <a:schemeClr val="bg1"/>
              </a:solidFill>
              <a:ln>
                <a:solidFill>
                  <a:srgbClr val="3E7AD3"/>
                </a:solidFill>
              </a:ln>
            </c:spPr>
          </c:marker>
          <c:cat>
            <c:numRef>
              <c:f>fig_prod_exp!$O$40:$S$40</c:f>
              <c:numCache>
                <c:formatCode>General</c:formatCode>
                <c:ptCount val="5"/>
                <c:pt idx="0">
                  <c:v>2020</c:v>
                </c:pt>
                <c:pt idx="1">
                  <c:v>2021</c:v>
                </c:pt>
                <c:pt idx="2">
                  <c:v>2022</c:v>
                </c:pt>
                <c:pt idx="3">
                  <c:v>2023</c:v>
                </c:pt>
                <c:pt idx="4">
                  <c:v>2024</c:v>
                </c:pt>
              </c:numCache>
              <c:extLst/>
            </c:numRef>
          </c:cat>
          <c:val>
            <c:numRef>
              <c:f>fig_prod_exp!$O$41:$S$41</c:f>
              <c:numCache>
                <c:formatCode>0.00</c:formatCode>
                <c:ptCount val="5"/>
                <c:pt idx="0">
                  <c:v>4.177346</c:v>
                </c:pt>
                <c:pt idx="1">
                  <c:v>3.9010379999999998</c:v>
                </c:pt>
                <c:pt idx="2">
                  <c:v>4.2043410000000003</c:v>
                </c:pt>
                <c:pt idx="3">
                  <c:v>4.7349930000000002</c:v>
                </c:pt>
                <c:pt idx="4">
                  <c:v>4.462218</c:v>
                </c:pt>
              </c:numCache>
              <c:extLst/>
            </c:numRef>
          </c:val>
          <c:smooth val="0"/>
          <c:extLst>
            <c:ext xmlns:c16="http://schemas.microsoft.com/office/drawing/2014/chart" uri="{C3380CC4-5D6E-409C-BE32-E72D297353CC}">
              <c16:uniqueId val="{00000000-AB20-4645-8635-BF36950B4E7C}"/>
            </c:ext>
          </c:extLst>
        </c:ser>
        <c:ser>
          <c:idx val="2"/>
          <c:order val="1"/>
          <c:tx>
            <c:strRef>
              <c:f>fig_prod_exp!$M$42</c:f>
              <c:strCache>
                <c:ptCount val="1"/>
                <c:pt idx="0">
                  <c:v>China</c:v>
                </c:pt>
              </c:strCache>
            </c:strRef>
          </c:tx>
          <c:spPr>
            <a:ln w="25400">
              <a:solidFill>
                <a:srgbClr val="E34946"/>
              </a:solidFill>
              <a:prstDash val="solid"/>
            </a:ln>
          </c:spPr>
          <c:marker>
            <c:symbol val="circle"/>
            <c:size val="5"/>
            <c:spPr>
              <a:solidFill>
                <a:schemeClr val="bg1"/>
              </a:solidFill>
              <a:ln>
                <a:solidFill>
                  <a:srgbClr val="E34946"/>
                </a:solidFill>
              </a:ln>
            </c:spPr>
          </c:marker>
          <c:cat>
            <c:numRef>
              <c:f>fig_prod_exp!$O$40:$S$40</c:f>
              <c:numCache>
                <c:formatCode>General</c:formatCode>
                <c:ptCount val="5"/>
                <c:pt idx="0">
                  <c:v>2020</c:v>
                </c:pt>
                <c:pt idx="1">
                  <c:v>2021</c:v>
                </c:pt>
                <c:pt idx="2">
                  <c:v>2022</c:v>
                </c:pt>
                <c:pt idx="3">
                  <c:v>2023</c:v>
                </c:pt>
                <c:pt idx="4">
                  <c:v>2024</c:v>
                </c:pt>
              </c:numCache>
              <c:extLst/>
            </c:numRef>
          </c:cat>
          <c:val>
            <c:numRef>
              <c:f>fig_prod_exp!$O$42:$S$42</c:f>
              <c:numCache>
                <c:formatCode>0.00</c:formatCode>
                <c:ptCount val="5"/>
                <c:pt idx="0">
                  <c:v>0.77958700000000003</c:v>
                </c:pt>
                <c:pt idx="1">
                  <c:v>1.594382</c:v>
                </c:pt>
                <c:pt idx="2">
                  <c:v>2.6689099999999999</c:v>
                </c:pt>
                <c:pt idx="3">
                  <c:v>4.428585</c:v>
                </c:pt>
                <c:pt idx="4">
                  <c:v>5.4951189999999999</c:v>
                </c:pt>
              </c:numCache>
              <c:extLst/>
            </c:numRef>
          </c:val>
          <c:smooth val="0"/>
          <c:extLst>
            <c:ext xmlns:c16="http://schemas.microsoft.com/office/drawing/2014/chart" uri="{C3380CC4-5D6E-409C-BE32-E72D297353CC}">
              <c16:uniqueId val="{00000001-AB20-4645-8635-BF36950B4E7C}"/>
            </c:ext>
          </c:extLst>
        </c:ser>
        <c:ser>
          <c:idx val="3"/>
          <c:order val="2"/>
          <c:tx>
            <c:strRef>
              <c:f>fig_prod_exp!$M$43</c:f>
              <c:strCache>
                <c:ptCount val="1"/>
                <c:pt idx="0">
                  <c:v>Japan</c:v>
                </c:pt>
              </c:strCache>
            </c:strRef>
          </c:tx>
          <c:spPr>
            <a:ln w="25400">
              <a:solidFill>
                <a:srgbClr val="7030A0"/>
              </a:solidFill>
              <a:prstDash val="solid"/>
            </a:ln>
          </c:spPr>
          <c:marker>
            <c:symbol val="circle"/>
            <c:size val="5"/>
            <c:spPr>
              <a:solidFill>
                <a:schemeClr val="bg1"/>
              </a:solidFill>
              <a:ln>
                <a:solidFill>
                  <a:srgbClr val="7030A0"/>
                </a:solidFill>
              </a:ln>
            </c:spPr>
          </c:marker>
          <c:cat>
            <c:numRef>
              <c:f>fig_prod_exp!$O$40:$S$40</c:f>
              <c:numCache>
                <c:formatCode>General</c:formatCode>
                <c:ptCount val="5"/>
                <c:pt idx="0">
                  <c:v>2020</c:v>
                </c:pt>
                <c:pt idx="1">
                  <c:v>2021</c:v>
                </c:pt>
                <c:pt idx="2">
                  <c:v>2022</c:v>
                </c:pt>
                <c:pt idx="3">
                  <c:v>2023</c:v>
                </c:pt>
                <c:pt idx="4">
                  <c:v>2024</c:v>
                </c:pt>
              </c:numCache>
              <c:extLst/>
            </c:numRef>
          </c:cat>
          <c:val>
            <c:numRef>
              <c:f>fig_prod_exp!$O$43:$S$43</c:f>
              <c:numCache>
                <c:formatCode>0.00</c:formatCode>
                <c:ptCount val="5"/>
                <c:pt idx="0">
                  <c:v>3.3640439999999998</c:v>
                </c:pt>
                <c:pt idx="1">
                  <c:v>3.2509890000000001</c:v>
                </c:pt>
                <c:pt idx="2">
                  <c:v>3.204542</c:v>
                </c:pt>
                <c:pt idx="3">
                  <c:v>3.8776959999999998</c:v>
                </c:pt>
                <c:pt idx="4">
                  <c:v>3.6827160000000001</c:v>
                </c:pt>
              </c:numCache>
              <c:extLst/>
            </c:numRef>
          </c:val>
          <c:smooth val="0"/>
          <c:extLst>
            <c:ext xmlns:c16="http://schemas.microsoft.com/office/drawing/2014/chart" uri="{C3380CC4-5D6E-409C-BE32-E72D297353CC}">
              <c16:uniqueId val="{00000002-AB20-4645-8635-BF36950B4E7C}"/>
            </c:ext>
          </c:extLst>
        </c:ser>
        <c:ser>
          <c:idx val="4"/>
          <c:order val="3"/>
          <c:tx>
            <c:strRef>
              <c:f>fig_prod_exp!$M$44</c:f>
              <c:strCache>
                <c:ptCount val="1"/>
                <c:pt idx="0">
                  <c:v>United States</c:v>
                </c:pt>
              </c:strCache>
            </c:strRef>
          </c:tx>
          <c:spPr>
            <a:ln w="25400">
              <a:solidFill>
                <a:srgbClr val="00ADA1"/>
              </a:solidFill>
              <a:prstDash val="solid"/>
            </a:ln>
          </c:spPr>
          <c:marker>
            <c:symbol val="circle"/>
            <c:size val="5"/>
            <c:spPr>
              <a:solidFill>
                <a:schemeClr val="bg1"/>
              </a:solidFill>
              <a:ln>
                <a:solidFill>
                  <a:srgbClr val="00ADA1"/>
                </a:solidFill>
              </a:ln>
            </c:spPr>
          </c:marker>
          <c:cat>
            <c:numRef>
              <c:f>fig_prod_exp!$O$40:$S$40</c:f>
              <c:numCache>
                <c:formatCode>General</c:formatCode>
                <c:ptCount val="5"/>
                <c:pt idx="0">
                  <c:v>2020</c:v>
                </c:pt>
                <c:pt idx="1">
                  <c:v>2021</c:v>
                </c:pt>
                <c:pt idx="2">
                  <c:v>2022</c:v>
                </c:pt>
                <c:pt idx="3">
                  <c:v>2023</c:v>
                </c:pt>
                <c:pt idx="4">
                  <c:v>2024</c:v>
                </c:pt>
              </c:numCache>
              <c:extLst/>
            </c:numRef>
          </c:cat>
          <c:val>
            <c:numRef>
              <c:f>fig_prod_exp!$O$44:$S$44</c:f>
              <c:numCache>
                <c:formatCode>0.00</c:formatCode>
                <c:ptCount val="5"/>
                <c:pt idx="0">
                  <c:v>1.18818</c:v>
                </c:pt>
                <c:pt idx="1">
                  <c:v>1.3548009999999999</c:v>
                </c:pt>
                <c:pt idx="2">
                  <c:v>1.3315939999999999</c:v>
                </c:pt>
                <c:pt idx="3">
                  <c:v>1.3487880000000001</c:v>
                </c:pt>
                <c:pt idx="4">
                  <c:v>1.2289890000000001</c:v>
                </c:pt>
              </c:numCache>
              <c:extLst/>
            </c:numRef>
          </c:val>
          <c:smooth val="0"/>
          <c:extLst>
            <c:ext xmlns:c16="http://schemas.microsoft.com/office/drawing/2014/chart" uri="{C3380CC4-5D6E-409C-BE32-E72D297353CC}">
              <c16:uniqueId val="{00000003-AB20-4645-8635-BF36950B4E7C}"/>
            </c:ext>
          </c:extLst>
        </c:ser>
        <c:dLbls>
          <c:showLegendKey val="0"/>
          <c:showVal val="0"/>
          <c:showCatName val="0"/>
          <c:showSerName val="0"/>
          <c:showPercent val="0"/>
          <c:showBubbleSize val="0"/>
        </c:dLbls>
        <c:marker val="1"/>
        <c:smooth val="0"/>
        <c:axId val="235708416"/>
        <c:axId val="235709952"/>
      </c:lineChart>
      <c:catAx>
        <c:axId val="235708416"/>
        <c:scaling>
          <c:orientation val="minMax"/>
        </c:scaling>
        <c:delete val="0"/>
        <c:axPos val="b"/>
        <c:numFmt formatCode="General" sourceLinked="1"/>
        <c:majorTickMark val="none"/>
        <c:minorTickMark val="none"/>
        <c:tickLblPos val="nextTo"/>
        <c:spPr>
          <a:ln w="12700">
            <a:solidFill>
              <a:schemeClr val="tx1"/>
            </a:solidFill>
            <a:prstDash val="solid"/>
          </a:ln>
        </c:spPr>
        <c:crossAx val="235709952"/>
        <c:crossesAt val="0"/>
        <c:auto val="1"/>
        <c:lblAlgn val="ctr"/>
        <c:lblOffset val="150"/>
        <c:tickLblSkip val="2"/>
        <c:noMultiLvlLbl val="0"/>
      </c:catAx>
      <c:valAx>
        <c:axId val="235709952"/>
        <c:scaling>
          <c:orientation val="minMax"/>
          <c:max val="6"/>
        </c:scaling>
        <c:delete val="0"/>
        <c:axPos val="l"/>
        <c:majorGridlines>
          <c:spPr>
            <a:ln w="12700" cap="rnd" cmpd="sng" algn="ctr">
              <a:solidFill>
                <a:srgbClr val="D9D9D9"/>
              </a:solidFill>
              <a:prstDash val="solid"/>
              <a:round/>
              <a:headEnd type="none" w="med" len="med"/>
              <a:tailEnd type="none" w="med" len="med"/>
            </a:ln>
          </c:spPr>
        </c:majorGridlines>
        <c:title>
          <c:tx>
            <c:rich>
              <a:bodyPr/>
              <a:lstStyle/>
              <a:p>
                <a:pPr>
                  <a:defRPr/>
                </a:pPr>
                <a:r>
                  <a:rPr lang="en-US"/>
                  <a:t>Million</a:t>
                </a:r>
              </a:p>
            </c:rich>
          </c:tx>
          <c:layout>
            <c:manualLayout>
              <c:xMode val="edge"/>
              <c:yMode val="edge"/>
              <c:x val="5.1232850426940417E-2"/>
              <c:y val="7.069413919413918E-2"/>
            </c:manualLayout>
          </c:layout>
          <c:overlay val="0"/>
        </c:title>
        <c:numFmt formatCode="#,##0" sourceLinked="0"/>
        <c:majorTickMark val="out"/>
        <c:minorTickMark val="none"/>
        <c:tickLblPos val="nextTo"/>
        <c:spPr>
          <a:ln>
            <a:noFill/>
          </a:ln>
        </c:spPr>
        <c:crossAx val="235708416"/>
        <c:crosses val="autoZero"/>
        <c:crossBetween val="between"/>
        <c:majorUnit val="1"/>
      </c:valAx>
      <c:spPr>
        <a:noFill/>
      </c:spPr>
    </c:plotArea>
    <c:plotVisOnly val="1"/>
    <c:dispBlanksAs val="zero"/>
    <c:showDLblsOverMax val="0"/>
  </c:chart>
  <c:spPr>
    <a:noFill/>
    <a:ln>
      <a:noFill/>
    </a:ln>
  </c:spPr>
  <c:txPr>
    <a:bodyPr/>
    <a:lstStyle/>
    <a:p>
      <a:pPr>
        <a:defRPr sz="1100" b="0" i="0">
          <a:latin typeface="Arial" panose="020B0604020202020204" pitchFamily="34" charset="0"/>
          <a:ea typeface="Segoe UI"/>
          <a:cs typeface="Arial" panose="020B0604020202020204" pitchFamily="34" charset="0"/>
        </a:defRPr>
      </a:pPr>
      <a:endParaRPr lang="en-US"/>
    </a:p>
  </c:txPr>
  <c:externalData r:id="rId1">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it-IT"/>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7647382846576729"/>
          <c:y val="4.738553872844626E-2"/>
          <c:w val="0.74156172897485562"/>
          <c:h val="0.80683445830587353"/>
        </c:manualLayout>
      </c:layout>
      <c:barChart>
        <c:barDir val="col"/>
        <c:grouping val="stacked"/>
        <c:varyColors val="0"/>
        <c:ser>
          <c:idx val="4"/>
          <c:order val="0"/>
          <c:tx>
            <c:strRef>
              <c:f>bev_components_compact!$B$40</c:f>
              <c:strCache>
                <c:ptCount val="1"/>
                <c:pt idx="0">
                  <c:v>Gap</c:v>
                </c:pt>
              </c:strCache>
            </c:strRef>
          </c:tx>
          <c:spPr>
            <a:noFill/>
            <a:ln w="12700">
              <a:noFill/>
            </a:ln>
          </c:spPr>
          <c:invertIfNegative val="0"/>
          <c:dPt>
            <c:idx val="0"/>
            <c:invertIfNegative val="0"/>
            <c:bubble3D val="0"/>
            <c:spPr/>
            <c:extLst>
              <c:ext xmlns:c16="http://schemas.microsoft.com/office/drawing/2014/chart" uri="{C3380CC4-5D6E-409C-BE32-E72D297353CC}">
                <c16:uniqueId val="{00000001-8F8B-47E6-9EBF-0EDED8286702}"/>
              </c:ext>
            </c:extLst>
          </c:dPt>
          <c:cat>
            <c:strRef>
              <c:f>bev_components_compact!$C$38:$E$38</c:f>
              <c:strCache>
                <c:ptCount val="3"/>
                <c:pt idx="0">
                  <c:v>Domestic supply chain</c:v>
                </c:pt>
                <c:pt idx="2">
                  <c:v>Imported 
car</c:v>
                </c:pt>
              </c:strCache>
            </c:strRef>
          </c:cat>
          <c:val>
            <c:numRef>
              <c:f>bev_components_compact!$C$40:$E$40</c:f>
              <c:numCache>
                <c:formatCode>0%</c:formatCode>
                <c:ptCount val="3"/>
                <c:pt idx="1">
                  <c:v>0.10000000000000009</c:v>
                </c:pt>
              </c:numCache>
            </c:numRef>
          </c:val>
          <c:extLst>
            <c:ext xmlns:c16="http://schemas.microsoft.com/office/drawing/2014/chart" uri="{C3380CC4-5D6E-409C-BE32-E72D297353CC}">
              <c16:uniqueId val="{00000002-8F8B-47E6-9EBF-0EDED8286702}"/>
            </c:ext>
          </c:extLst>
        </c:ser>
        <c:ser>
          <c:idx val="7"/>
          <c:order val="1"/>
          <c:tx>
            <c:strRef>
              <c:f>bev_components_compact!$B$39</c:f>
              <c:strCache>
                <c:ptCount val="1"/>
                <c:pt idx="0">
                  <c:v>Total value of an EV</c:v>
                </c:pt>
              </c:strCache>
            </c:strRef>
          </c:tx>
          <c:spPr>
            <a:solidFill>
              <a:srgbClr val="AFAFAF"/>
            </a:solidFill>
            <a:ln>
              <a:solidFill>
                <a:schemeClr val="tx1"/>
              </a:solidFill>
            </a:ln>
          </c:spPr>
          <c:invertIfNegative val="0"/>
          <c:cat>
            <c:strRef>
              <c:f>bev_components_compact!$C$38:$E$38</c:f>
              <c:strCache>
                <c:ptCount val="3"/>
                <c:pt idx="0">
                  <c:v>Domestic supply chain</c:v>
                </c:pt>
                <c:pt idx="2">
                  <c:v>Imported 
car</c:v>
                </c:pt>
              </c:strCache>
            </c:strRef>
          </c:cat>
          <c:val>
            <c:numRef>
              <c:f>bev_components_compact!$C$39:$E$39</c:f>
              <c:numCache>
                <c:formatCode>General</c:formatCode>
                <c:ptCount val="3"/>
                <c:pt idx="0" formatCode="0%">
                  <c:v>1</c:v>
                </c:pt>
                <c:pt idx="2" formatCode="0%">
                  <c:v>9.9999999999999978E-2</c:v>
                </c:pt>
              </c:numCache>
            </c:numRef>
          </c:val>
          <c:extLst>
            <c:ext xmlns:c16="http://schemas.microsoft.com/office/drawing/2014/chart" uri="{C3380CC4-5D6E-409C-BE32-E72D297353CC}">
              <c16:uniqueId val="{00000003-8F8B-47E6-9EBF-0EDED8286702}"/>
            </c:ext>
          </c:extLst>
        </c:ser>
        <c:ser>
          <c:idx val="1"/>
          <c:order val="2"/>
          <c:tx>
            <c:strRef>
              <c:f>bev_components_compact!$B$45</c:f>
              <c:strCache>
                <c:ptCount val="1"/>
                <c:pt idx="0">
                  <c:v>Car</c:v>
                </c:pt>
              </c:strCache>
            </c:strRef>
          </c:tx>
          <c:spPr>
            <a:solidFill>
              <a:srgbClr val="F1A800"/>
            </a:solidFill>
            <a:ln w="9525">
              <a:solidFill>
                <a:sysClr val="windowText" lastClr="000000"/>
              </a:solidFill>
            </a:ln>
          </c:spPr>
          <c:invertIfNegative val="0"/>
          <c:dLbls>
            <c:dLbl>
              <c:idx val="1"/>
              <c:delete val="1"/>
              <c:extLst>
                <c:ext xmlns:c15="http://schemas.microsoft.com/office/drawing/2012/chart" uri="{CE6537A1-D6FC-4f65-9D91-7224C49458BB}"/>
                <c:ext xmlns:c16="http://schemas.microsoft.com/office/drawing/2014/chart" uri="{C3380CC4-5D6E-409C-BE32-E72D297353CC}">
                  <c16:uniqueId val="{00000004-8F8B-47E6-9EBF-0EDED8286702}"/>
                </c:ext>
              </c:extLst>
            </c:dLbl>
            <c:spPr>
              <a:noFill/>
              <a:ln>
                <a:noFill/>
              </a:ln>
              <a:effectLst/>
            </c:spP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bev_components_compact!$C$38:$E$38</c:f>
              <c:strCache>
                <c:ptCount val="3"/>
                <c:pt idx="0">
                  <c:v>Domestic supply chain</c:v>
                </c:pt>
                <c:pt idx="2">
                  <c:v>Imported 
car</c:v>
                </c:pt>
              </c:strCache>
            </c:strRef>
          </c:cat>
          <c:val>
            <c:numRef>
              <c:f>bev_components_compact!$C$45:$E$45</c:f>
              <c:numCache>
                <c:formatCode>0%</c:formatCode>
                <c:ptCount val="3"/>
                <c:pt idx="1">
                  <c:v>0.63529578354409033</c:v>
                </c:pt>
              </c:numCache>
            </c:numRef>
          </c:val>
          <c:extLst>
            <c:ext xmlns:c16="http://schemas.microsoft.com/office/drawing/2014/chart" uri="{C3380CC4-5D6E-409C-BE32-E72D297353CC}">
              <c16:uniqueId val="{00000005-8F8B-47E6-9EBF-0EDED8286702}"/>
            </c:ext>
          </c:extLst>
        </c:ser>
        <c:ser>
          <c:idx val="3"/>
          <c:order val="3"/>
          <c:tx>
            <c:strRef>
              <c:f>bev_components_compact!$B$44</c:f>
              <c:strCache>
                <c:ptCount val="1"/>
                <c:pt idx="0">
                  <c:v>Battery pack</c:v>
                </c:pt>
              </c:strCache>
            </c:strRef>
          </c:tx>
          <c:spPr>
            <a:solidFill>
              <a:srgbClr val="00ADA1"/>
            </a:solidFill>
            <a:ln>
              <a:solidFill>
                <a:schemeClr val="tx1"/>
              </a:solidFill>
            </a:ln>
          </c:spPr>
          <c:invertIfNegative val="0"/>
          <c:cat>
            <c:strRef>
              <c:f>bev_components_compact!$C$38:$E$38</c:f>
              <c:strCache>
                <c:ptCount val="3"/>
                <c:pt idx="0">
                  <c:v>Domestic supply chain</c:v>
                </c:pt>
                <c:pt idx="2">
                  <c:v>Imported 
car</c:v>
                </c:pt>
              </c:strCache>
            </c:strRef>
          </c:cat>
          <c:val>
            <c:numRef>
              <c:f>bev_components_compact!$C$44:$E$44</c:f>
              <c:numCache>
                <c:formatCode>0%</c:formatCode>
                <c:ptCount val="3"/>
                <c:pt idx="1">
                  <c:v>5.8451016897790163E-2</c:v>
                </c:pt>
              </c:numCache>
            </c:numRef>
          </c:val>
          <c:extLst>
            <c:ext xmlns:c16="http://schemas.microsoft.com/office/drawing/2014/chart" uri="{C3380CC4-5D6E-409C-BE32-E72D297353CC}">
              <c16:uniqueId val="{00000006-8F8B-47E6-9EBF-0EDED8286702}"/>
            </c:ext>
          </c:extLst>
        </c:ser>
        <c:ser>
          <c:idx val="0"/>
          <c:order val="4"/>
          <c:tx>
            <c:strRef>
              <c:f>bev_components_compact!$B$43</c:f>
              <c:strCache>
                <c:ptCount val="1"/>
                <c:pt idx="0">
                  <c:v>Battery cell</c:v>
                </c:pt>
              </c:strCache>
            </c:strRef>
          </c:tx>
          <c:spPr>
            <a:solidFill>
              <a:srgbClr val="68F394"/>
            </a:solidFill>
            <a:ln w="9525">
              <a:solidFill>
                <a:schemeClr val="tx1"/>
              </a:solidFill>
            </a:ln>
          </c:spPr>
          <c:invertIfNegative val="0"/>
          <c:cat>
            <c:strRef>
              <c:f>bev_components_compact!$C$38:$E$38</c:f>
              <c:strCache>
                <c:ptCount val="3"/>
                <c:pt idx="0">
                  <c:v>Domestic supply chain</c:v>
                </c:pt>
                <c:pt idx="2">
                  <c:v>Imported 
car</c:v>
                </c:pt>
              </c:strCache>
            </c:strRef>
          </c:cat>
          <c:val>
            <c:numRef>
              <c:f>bev_components_compact!$C$43:$E$43</c:f>
              <c:numCache>
                <c:formatCode>0%</c:formatCode>
                <c:ptCount val="3"/>
                <c:pt idx="1">
                  <c:v>0.11892540152842423</c:v>
                </c:pt>
              </c:numCache>
            </c:numRef>
          </c:val>
          <c:extLst>
            <c:ext xmlns:c16="http://schemas.microsoft.com/office/drawing/2014/chart" uri="{C3380CC4-5D6E-409C-BE32-E72D297353CC}">
              <c16:uniqueId val="{00000007-8F8B-47E6-9EBF-0EDED8286702}"/>
            </c:ext>
          </c:extLst>
        </c:ser>
        <c:ser>
          <c:idx val="8"/>
          <c:order val="5"/>
          <c:tx>
            <c:strRef>
              <c:f>bev_components_compact!$B$42</c:f>
              <c:strCache>
                <c:ptCount val="1"/>
                <c:pt idx="0">
                  <c:v>Cathode and anode active materials</c:v>
                </c:pt>
              </c:strCache>
            </c:strRef>
          </c:tx>
          <c:spPr>
            <a:solidFill>
              <a:srgbClr val="E34946"/>
            </a:solidFill>
            <a:ln w="9525">
              <a:solidFill>
                <a:schemeClr val="tx1"/>
              </a:solidFill>
            </a:ln>
          </c:spPr>
          <c:invertIfNegative val="0"/>
          <c:cat>
            <c:strRef>
              <c:f>bev_components_compact!$C$38:$E$38</c:f>
              <c:strCache>
                <c:ptCount val="3"/>
                <c:pt idx="0">
                  <c:v>Domestic supply chain</c:v>
                </c:pt>
                <c:pt idx="2">
                  <c:v>Imported 
car</c:v>
                </c:pt>
              </c:strCache>
            </c:strRef>
          </c:cat>
          <c:val>
            <c:numRef>
              <c:f>bev_components_compact!$C$42:$E$42</c:f>
              <c:numCache>
                <c:formatCode>0%</c:formatCode>
                <c:ptCount val="3"/>
                <c:pt idx="1">
                  <c:v>4.2969725429819153E-2</c:v>
                </c:pt>
              </c:numCache>
            </c:numRef>
          </c:val>
          <c:extLst>
            <c:ext xmlns:c16="http://schemas.microsoft.com/office/drawing/2014/chart" uri="{C3380CC4-5D6E-409C-BE32-E72D297353CC}">
              <c16:uniqueId val="{00000008-8F8B-47E6-9EBF-0EDED8286702}"/>
            </c:ext>
          </c:extLst>
        </c:ser>
        <c:ser>
          <c:idx val="6"/>
          <c:order val="6"/>
          <c:tx>
            <c:strRef>
              <c:f>bev_components_compact!$B$41</c:f>
              <c:strCache>
                <c:ptCount val="1"/>
                <c:pt idx="0">
                  <c:v>Critical Minerals</c:v>
                </c:pt>
              </c:strCache>
            </c:strRef>
          </c:tx>
          <c:spPr>
            <a:solidFill>
              <a:srgbClr val="49D3FF"/>
            </a:solidFill>
            <a:ln w="9525">
              <a:solidFill>
                <a:sysClr val="windowText" lastClr="000000"/>
              </a:solidFill>
            </a:ln>
          </c:spPr>
          <c:invertIfNegative val="0"/>
          <c:cat>
            <c:strRef>
              <c:f>bev_components_compact!$C$38:$E$38</c:f>
              <c:strCache>
                <c:ptCount val="3"/>
                <c:pt idx="0">
                  <c:v>Domestic supply chain</c:v>
                </c:pt>
                <c:pt idx="2">
                  <c:v>Imported 
car</c:v>
                </c:pt>
              </c:strCache>
            </c:strRef>
          </c:cat>
          <c:val>
            <c:numRef>
              <c:f>bev_components_compact!$C$41:$E$41</c:f>
              <c:numCache>
                <c:formatCode>0%</c:formatCode>
                <c:ptCount val="3"/>
                <c:pt idx="1">
                  <c:v>4.4358072599876078E-2</c:v>
                </c:pt>
              </c:numCache>
            </c:numRef>
          </c:val>
          <c:extLst>
            <c:ext xmlns:c16="http://schemas.microsoft.com/office/drawing/2014/chart" uri="{C3380CC4-5D6E-409C-BE32-E72D297353CC}">
              <c16:uniqueId val="{00000009-8F8B-47E6-9EBF-0EDED8286702}"/>
            </c:ext>
          </c:extLst>
        </c:ser>
        <c:dLbls>
          <c:showLegendKey val="0"/>
          <c:showVal val="0"/>
          <c:showCatName val="0"/>
          <c:showSerName val="0"/>
          <c:showPercent val="0"/>
          <c:showBubbleSize val="0"/>
        </c:dLbls>
        <c:gapWidth val="150"/>
        <c:overlap val="100"/>
        <c:axId val="245893760"/>
        <c:axId val="245899648"/>
      </c:barChart>
      <c:lineChart>
        <c:grouping val="standard"/>
        <c:varyColors val="0"/>
        <c:ser>
          <c:idx val="13"/>
          <c:order val="7"/>
          <c:tx>
            <c:strRef>
              <c:f>bev_components_compact!$B$56</c:f>
              <c:strCache>
                <c:ptCount val="1"/>
                <c:pt idx="0">
                  <c:v>line 2</c:v>
                </c:pt>
              </c:strCache>
            </c:strRef>
          </c:tx>
          <c:spPr>
            <a:ln w="9525">
              <a:solidFill>
                <a:schemeClr val="tx1"/>
              </a:solidFill>
            </a:ln>
          </c:spPr>
          <c:marker>
            <c:symbol val="none"/>
          </c:marker>
          <c:dPt>
            <c:idx val="1"/>
            <c:bubble3D val="0"/>
            <c:extLst>
              <c:ext xmlns:c16="http://schemas.microsoft.com/office/drawing/2014/chart" uri="{C3380CC4-5D6E-409C-BE32-E72D297353CC}">
                <c16:uniqueId val="{0000000A-8F8B-47E6-9EBF-0EDED8286702}"/>
              </c:ext>
            </c:extLst>
          </c:dPt>
          <c:dPt>
            <c:idx val="2"/>
            <c:bubble3D val="0"/>
            <c:extLst>
              <c:ext xmlns:c16="http://schemas.microsoft.com/office/drawing/2014/chart" uri="{C3380CC4-5D6E-409C-BE32-E72D297353CC}">
                <c16:uniqueId val="{0000000B-8F8B-47E6-9EBF-0EDED8286702}"/>
              </c:ext>
            </c:extLst>
          </c:dPt>
          <c:dLbls>
            <c:delete val="1"/>
          </c:dLbls>
          <c:cat>
            <c:strRef>
              <c:f>bev_components_compact!$C$38:$H$38</c:f>
              <c:strCache>
                <c:ptCount val="3"/>
                <c:pt idx="0">
                  <c:v>Domestic supply chain</c:v>
                </c:pt>
                <c:pt idx="2">
                  <c:v>Imported 
car</c:v>
                </c:pt>
              </c:strCache>
            </c:strRef>
          </c:cat>
          <c:val>
            <c:numRef>
              <c:f>bev_components_compact!$C$56:$E$56</c:f>
              <c:numCache>
                <c:formatCode>0%</c:formatCode>
                <c:ptCount val="3"/>
                <c:pt idx="0">
                  <c:v>1</c:v>
                </c:pt>
                <c:pt idx="1">
                  <c:v>1</c:v>
                </c:pt>
              </c:numCache>
            </c:numRef>
          </c:val>
          <c:smooth val="0"/>
          <c:extLst>
            <c:ext xmlns:c16="http://schemas.microsoft.com/office/drawing/2014/chart" uri="{C3380CC4-5D6E-409C-BE32-E72D297353CC}">
              <c16:uniqueId val="{0000000C-8F8B-47E6-9EBF-0EDED8286702}"/>
            </c:ext>
          </c:extLst>
        </c:ser>
        <c:ser>
          <c:idx val="5"/>
          <c:order val="8"/>
          <c:tx>
            <c:strRef>
              <c:f>bev_components_compact!$B$55</c:f>
              <c:strCache>
                <c:ptCount val="1"/>
                <c:pt idx="0">
                  <c:v>line 1</c:v>
                </c:pt>
              </c:strCache>
            </c:strRef>
          </c:tx>
          <c:spPr>
            <a:ln w="9525">
              <a:solidFill>
                <a:schemeClr val="tx1"/>
              </a:solidFill>
            </a:ln>
          </c:spPr>
          <c:marker>
            <c:symbol val="none"/>
          </c:marker>
          <c:dLbls>
            <c:delete val="1"/>
          </c:dLbls>
          <c:cat>
            <c:strRef>
              <c:f>bev_components_compact!$C$38:$H$38</c:f>
              <c:strCache>
                <c:ptCount val="3"/>
                <c:pt idx="0">
                  <c:v>Domestic supply chain</c:v>
                </c:pt>
                <c:pt idx="2">
                  <c:v>Imported 
car</c:v>
                </c:pt>
              </c:strCache>
            </c:strRef>
          </c:cat>
          <c:val>
            <c:numRef>
              <c:f>bev_components_compact!$C$55:$E$55</c:f>
              <c:numCache>
                <c:formatCode>0%</c:formatCode>
                <c:ptCount val="3"/>
                <c:pt idx="1">
                  <c:v>0.10000000000000009</c:v>
                </c:pt>
                <c:pt idx="2">
                  <c:v>0.10000000000000009</c:v>
                </c:pt>
              </c:numCache>
            </c:numRef>
          </c:val>
          <c:smooth val="0"/>
          <c:extLst>
            <c:ext xmlns:c16="http://schemas.microsoft.com/office/drawing/2014/chart" uri="{C3380CC4-5D6E-409C-BE32-E72D297353CC}">
              <c16:uniqueId val="{0000000D-8F8B-47E6-9EBF-0EDED8286702}"/>
            </c:ext>
          </c:extLst>
        </c:ser>
        <c:dLbls>
          <c:showLegendKey val="0"/>
          <c:showVal val="1"/>
          <c:showCatName val="0"/>
          <c:showSerName val="0"/>
          <c:showPercent val="0"/>
          <c:showBubbleSize val="0"/>
        </c:dLbls>
        <c:marker val="1"/>
        <c:smooth val="0"/>
        <c:axId val="245893760"/>
        <c:axId val="245899648"/>
      </c:lineChart>
      <c:catAx>
        <c:axId val="245893760"/>
        <c:scaling>
          <c:orientation val="minMax"/>
        </c:scaling>
        <c:delete val="0"/>
        <c:axPos val="b"/>
        <c:numFmt formatCode="General" sourceLinked="1"/>
        <c:majorTickMark val="none"/>
        <c:minorTickMark val="none"/>
        <c:tickLblPos val="nextTo"/>
        <c:spPr>
          <a:ln w="12700">
            <a:solidFill>
              <a:schemeClr val="tx1"/>
            </a:solidFill>
            <a:prstDash val="solid"/>
          </a:ln>
        </c:spPr>
        <c:txPr>
          <a:bodyPr rot="0" vert="horz"/>
          <a:lstStyle/>
          <a:p>
            <a:pPr>
              <a:defRPr sz="1100"/>
            </a:pPr>
            <a:endParaRPr lang="en-US"/>
          </a:p>
        </c:txPr>
        <c:crossAx val="245899648"/>
        <c:crosses val="autoZero"/>
        <c:auto val="0"/>
        <c:lblAlgn val="ctr"/>
        <c:lblOffset val="0"/>
        <c:noMultiLvlLbl val="0"/>
      </c:catAx>
      <c:valAx>
        <c:axId val="245899648"/>
        <c:scaling>
          <c:orientation val="minMax"/>
          <c:max val="1.0049999999999999"/>
          <c:min val="0"/>
        </c:scaling>
        <c:delete val="0"/>
        <c:axPos val="l"/>
        <c:majorGridlines>
          <c:spPr>
            <a:ln w="12700" cap="rnd" cmpd="sng" algn="ctr">
              <a:solidFill>
                <a:srgbClr val="D9D9D9"/>
              </a:solidFill>
              <a:prstDash val="solid"/>
              <a:round/>
              <a:headEnd type="none" w="med" len="med"/>
              <a:tailEnd type="none" w="med" len="med"/>
            </a:ln>
          </c:spPr>
        </c:majorGridlines>
        <c:title>
          <c:tx>
            <c:strRef>
              <c:f>bev_components_compact!$C$11</c:f>
              <c:strCache>
                <c:ptCount val="1"/>
                <c:pt idx="0">
                  <c:v>Share of domestic value</c:v>
                </c:pt>
              </c:strCache>
            </c:strRef>
          </c:tx>
          <c:layout>
            <c:manualLayout>
              <c:xMode val="edge"/>
              <c:yMode val="edge"/>
              <c:x val="1.1641000111475314E-2"/>
              <c:y val="3.1128328770269262E-2"/>
            </c:manualLayout>
          </c:layout>
          <c:overlay val="0"/>
          <c:txPr>
            <a:bodyPr/>
            <a:lstStyle/>
            <a:p>
              <a:pPr>
                <a:defRPr sz="1100"/>
              </a:pPr>
              <a:endParaRPr lang="en-US"/>
            </a:p>
          </c:txPr>
        </c:title>
        <c:numFmt formatCode="0%" sourceLinked="0"/>
        <c:majorTickMark val="out"/>
        <c:minorTickMark val="none"/>
        <c:tickLblPos val="nextTo"/>
        <c:spPr>
          <a:ln>
            <a:noFill/>
          </a:ln>
        </c:spPr>
        <c:txPr>
          <a:bodyPr/>
          <a:lstStyle/>
          <a:p>
            <a:pPr>
              <a:defRPr sz="1100"/>
            </a:pPr>
            <a:endParaRPr lang="en-US"/>
          </a:p>
        </c:txPr>
        <c:crossAx val="245893760"/>
        <c:crosses val="autoZero"/>
        <c:crossBetween val="between"/>
        <c:majorUnit val="0.2"/>
      </c:valAx>
      <c:spPr>
        <a:noFill/>
        <a:ln>
          <a:noFill/>
        </a:ln>
      </c:spPr>
    </c:plotArea>
    <c:plotVisOnly val="1"/>
    <c:dispBlanksAs val="gap"/>
    <c:showDLblsOverMax val="0"/>
  </c:chart>
  <c:spPr>
    <a:noFill/>
    <a:ln>
      <a:noFill/>
    </a:ln>
  </c:spPr>
  <c:txPr>
    <a:bodyPr/>
    <a:lstStyle/>
    <a:p>
      <a:pPr>
        <a:defRPr sz="1000" b="0" i="0">
          <a:latin typeface="Arial" panose="020B0604020202020204" pitchFamily="34" charset="0"/>
          <a:ea typeface="Segoe UI"/>
          <a:cs typeface="Arial" panose="020B0604020202020204" pitchFamily="34" charset="0"/>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0.34989</cdr:x>
      <cdr:y>0.14925</cdr:y>
    </cdr:from>
    <cdr:to>
      <cdr:x>0.3983</cdr:x>
      <cdr:y>0.1791</cdr:y>
    </cdr:to>
    <cdr:sp macro="" textlink="">
      <cdr:nvSpPr>
        <cdr:cNvPr id="3" name="TextBox 2">
          <a:extLst xmlns:a="http://schemas.openxmlformats.org/drawingml/2006/main">
            <a:ext uri="{FF2B5EF4-FFF2-40B4-BE49-F238E27FC236}">
              <a16:creationId xmlns:a16="http://schemas.microsoft.com/office/drawing/2014/main" id="{F4166455-FCEE-E8A1-E770-0E240AAF394A}"/>
            </a:ext>
          </a:extLst>
        </cdr:cNvPr>
        <cdr:cNvSpPr txBox="1"/>
      </cdr:nvSpPr>
      <cdr:spPr>
        <a:xfrm xmlns:a="http://schemas.openxmlformats.org/drawingml/2006/main">
          <a:off x="2616201" y="571499"/>
          <a:ext cx="361950" cy="114300"/>
        </a:xfrm>
        <a:prstGeom xmlns:a="http://schemas.openxmlformats.org/drawingml/2006/main" prst="rect">
          <a:avLst/>
        </a:prstGeom>
      </cdr:spPr>
      <cdr:txBody>
        <a:bodyPr xmlns:a="http://schemas.openxmlformats.org/drawingml/2006/main" vertOverflow="clip" wrap="square" rtlCol="0"/>
        <a:lstStyle xmlns:a="http://schemas.openxmlformats.org/drawingml/2006/main"/>
        <a:p xmlns:a="http://schemas.openxmlformats.org/drawingml/2006/main">
          <a:endParaRPr lang="en-GB" sz="1100" kern="1200"/>
        </a:p>
      </cdr:txBody>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p:cNvSpPr>
            <a:spLocks noGrp="1"/>
          </p:cNvSpPr>
          <p:nvPr>
            <p:ph type="hdr" sz="quarter"/>
          </p:nvPr>
        </p:nvSpPr>
        <p:spPr>
          <a:prstGeom prst="rect">
            <a:avLst/>
          </a:prstGeom>
        </p:spPr>
        <p:txBody>
          <a:bodyPr/>
          <a:lstStyle/>
          <a:p>
            <a:endParaRPr/>
          </a:p>
        </p:txBody>
      </p:sp>
      <p:sp>
        <p:nvSpPr>
          <p:cNvPr id="3" name="Date Placeholder"/>
          <p:cNvSpPr>
            <a:spLocks noGrp="1"/>
          </p:cNvSpPr>
          <p:nvPr>
            <p:ph type="dt" sz="quarter" idx="1"/>
          </p:nvPr>
        </p:nvSpPr>
        <p:spPr>
          <a:prstGeom prst="rect">
            <a:avLst/>
          </a:prstGeom>
        </p:spPr>
        <p:txBody>
          <a:bodyPr/>
          <a:lstStyle/>
          <a:p>
            <a:endParaRPr/>
          </a:p>
        </p:txBody>
      </p:sp>
      <p:sp>
        <p:nvSpPr>
          <p:cNvPr id="4" name="Slide Image Placeholder"/>
          <p:cNvSpPr>
            <a:spLocks noGrp="1" noRot="1" noChangeAspect="1"/>
          </p:cNvSpPr>
          <p:nvPr>
            <p:ph type="sldImg" idx="2"/>
          </p:nvPr>
        </p:nvSpPr>
        <p:spPr>
          <a:prstGeom prst="rect">
            <a:avLst/>
          </a:prstGeom>
        </p:spPr>
        <p:txBody>
          <a:bodyPr/>
          <a:lstStyle/>
          <a:p>
            <a:endParaRPr/>
          </a:p>
        </p:txBody>
      </p:sp>
      <p:sp>
        <p:nvSpPr>
          <p:cNvPr id="5" name="Notes Placeholder"/>
          <p:cNvSpPr>
            <a:spLocks noGrp="1"/>
          </p:cNvSpPr>
          <p:nvPr>
            <p:ph type="body" sz="quarter" idx="3"/>
          </p:nvPr>
        </p:nvSpPr>
        <p:spPr>
          <a:prstGeom prst="rect">
            <a:avLst/>
          </a:prstGeom>
        </p:spPr>
        <p:txBody>
          <a:bodyPr/>
          <a:lstStyle/>
          <a:p>
            <a:endParaRPr/>
          </a:p>
        </p:txBody>
      </p:sp>
      <p:sp>
        <p:nvSpPr>
          <p:cNvPr id="6" name="Footer Placeholder"/>
          <p:cNvSpPr>
            <a:spLocks noGrp="1"/>
          </p:cNvSpPr>
          <p:nvPr>
            <p:ph type="ftr" sz="quarter" idx="4"/>
          </p:nvPr>
        </p:nvSpPr>
        <p:spPr>
          <a:prstGeom prst="rect">
            <a:avLst/>
          </a:prstGeom>
        </p:spPr>
        <p:txBody>
          <a:bodyPr/>
          <a:lstStyle/>
          <a:p>
            <a:endParaRPr/>
          </a:p>
        </p:txBody>
      </p:sp>
      <p:sp>
        <p:nvSpPr>
          <p:cNvPr id="7" name="Slide Number Placeholder"/>
          <p:cNvSpPr>
            <a:spLocks noGrp="1"/>
          </p:cNvSpPr>
          <p:nvPr>
            <p:ph type="sldNum" sz="quarter" idx="5"/>
          </p:nvPr>
        </p:nvSpPr>
        <p:spPr>
          <a:prstGeom prst="rect">
            <a:avLst/>
          </a:prstGeom>
        </p:spPr>
        <p:txBody>
          <a:bodyPr/>
          <a:lstStyle/>
          <a:p>
            <a:endParaRPr/>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lvl1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Good afternoon. In the next fifteen minutes I would like to make one simple point. Europe produces excellent battery research, but it must also make the resulting knowledge comparable, transferable and useful for industrial decisions. BATT-BRIDGE is building that connection, and GIGAGREEN gives us a concrete case on which to test it.</a:t>
            </a:r>
          </a:p>
          <a:p>
            <a:endParaRPr dirty="0"/>
          </a:p>
          <a:p>
            <a:r>
              <a:rPr dirty="0"/>
              <a:t>SOURCES:</a:t>
            </a:r>
          </a:p>
          <a:p>
            <a:r>
              <a:rPr dirty="0"/>
              <a:t>- Official Battery Day 2026 agenda: https://e-</a:t>
            </a:r>
            <a:r>
              <a:rPr dirty="0" err="1"/>
              <a:t>tech.show</a:t>
            </a:r>
            <a:r>
              <a:rPr dirty="0"/>
              <a:t>/batter-day-agenda/</a:t>
            </a:r>
          </a:p>
          <a:p>
            <a:r>
              <a:rPr dirty="0"/>
              <a:t>- Image and logo: assets from presentations provided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Our value chain produces excellent research, yet transfer often breaks down between a scientific result and an industrial decision. Evidence is rarely collected under comparable conditions. Laboratories and manufacturing teams often lack a shared language, and too few people can work confidently across both environments. The bridge therefore needs technology, data and people.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22B0037-5796-F91C-9694-A55292DEFE7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F9F4811-DE2E-1933-6E07-814C12CD070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5E054A5-0B17-1285-9C2A-A892F1818759}"/>
              </a:ext>
            </a:extLst>
          </p:cNvPr>
          <p:cNvSpPr>
            <a:spLocks noGrp="1"/>
          </p:cNvSpPr>
          <p:nvPr>
            <p:ph type="body" idx="1"/>
          </p:nvPr>
        </p:nvSpPr>
        <p:spPr/>
        <p:txBody>
          <a:bodyPr/>
          <a:lstStyle/>
          <a:p>
            <a:endParaRPr lang="en-GB" sz="1200" kern="1200" dirty="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5E1CD047-5CCC-0115-C98B-68EA8C86A584}"/>
              </a:ext>
            </a:extLst>
          </p:cNvPr>
          <p:cNvSpPr>
            <a:spLocks noGrp="1"/>
          </p:cNvSpPr>
          <p:nvPr>
            <p:ph type="sldNum" sz="quarter" idx="5"/>
          </p:nvPr>
        </p:nvSpPr>
        <p:spPr/>
        <p:txBody>
          <a:bodyPr/>
          <a:lstStyle/>
          <a:p>
            <a:fld id="{E0649404-AEEE-4B4E-B616-1BC6E4EEEF5D}" type="slidenum">
              <a:rPr lang="en-GB" smtClean="0"/>
              <a:t>3</a:t>
            </a:fld>
            <a:endParaRPr lang="en-GB"/>
          </a:p>
        </p:txBody>
      </p:sp>
    </p:spTree>
    <p:extLst>
      <p:ext uri="{BB962C8B-B14F-4D97-AF65-F5344CB8AC3E}">
        <p14:creationId xmlns:p14="http://schemas.microsoft.com/office/powerpoint/2010/main" val="33408636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678E0E-20C8-A7CF-EAE7-68E973FD999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C48925D-D3F4-C646-40A4-767888E4ED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D0A055-DF31-4BCD-396A-5A4EFD09315B}"/>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2248DE1C-C9ED-9147-39E3-CE55A4BE3326}"/>
              </a:ext>
            </a:extLst>
          </p:cNvPr>
          <p:cNvSpPr>
            <a:spLocks noGrp="1"/>
          </p:cNvSpPr>
          <p:nvPr>
            <p:ph type="sldNum" sz="quarter" idx="5"/>
          </p:nvPr>
        </p:nvSpPr>
        <p:spPr/>
        <p:txBody>
          <a:bodyPr/>
          <a:lstStyle/>
          <a:p>
            <a:fld id="{E0649404-AEEE-4B4E-B616-1BC6E4EEEF5D}" type="slidenum">
              <a:rPr lang="en-GB" smtClean="0"/>
              <a:t>4</a:t>
            </a:fld>
            <a:endParaRPr lang="en-GB"/>
          </a:p>
        </p:txBody>
      </p:sp>
    </p:spTree>
    <p:extLst>
      <p:ext uri="{BB962C8B-B14F-4D97-AF65-F5344CB8AC3E}">
        <p14:creationId xmlns:p14="http://schemas.microsoft.com/office/powerpoint/2010/main" val="16509680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GB" dirty="0"/>
          </a:p>
        </p:txBody>
      </p:sp>
      <p:sp>
        <p:nvSpPr>
          <p:cNvPr id="4" name="Slide Number Placeholder 3"/>
          <p:cNvSpPr>
            <a:spLocks noGrp="1"/>
          </p:cNvSpPr>
          <p:nvPr>
            <p:ph type="sldNum" sz="quarter" idx="5"/>
          </p:nvPr>
        </p:nvSpPr>
        <p:spPr/>
        <p:txBody>
          <a:bodyPr/>
          <a:lstStyle/>
          <a:p>
            <a:fld id="{E0649404-AEEE-4B4E-B616-1BC6E4EEEF5D}" type="slidenum">
              <a:rPr lang="en-GB" smtClean="0"/>
              <a:t>5</a:t>
            </a:fld>
            <a:endParaRPr lang="en-GB"/>
          </a:p>
        </p:txBody>
      </p:sp>
    </p:spTree>
    <p:extLst>
      <p:ext uri="{BB962C8B-B14F-4D97-AF65-F5344CB8AC3E}">
        <p14:creationId xmlns:p14="http://schemas.microsoft.com/office/powerpoint/2010/main" val="19412019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The European landscape will already have been discussed this morning, so I will reduce it to one idea. Strategy, partnership programming, projects and coordination must work as one chain. The SET Plan and SRIA set the direction. Batt4EU translates it into </a:t>
            </a:r>
            <a:r>
              <a:rPr dirty="0" err="1"/>
              <a:t>programmes</a:t>
            </a:r>
            <a:r>
              <a:rPr dirty="0"/>
              <a:t>. Projects generate evidence, and BATT-BRIDGE reconnects that evidence to the community and the strategic agenda. Alignment creates the value.</a:t>
            </a:r>
          </a:p>
          <a:p>
            <a:endParaRPr dirty="0"/>
          </a:p>
          <a:p>
            <a:r>
              <a:rPr dirty="0"/>
              <a:t>SOURCES:</a:t>
            </a:r>
          </a:p>
          <a:p>
            <a:r>
              <a:rPr dirty="0"/>
              <a:t>- SET Plan Thematic Vision on Batteries: https://</a:t>
            </a:r>
            <a:r>
              <a:rPr dirty="0" err="1"/>
              <a:t>bepassociation.eu</a:t>
            </a:r>
            <a:r>
              <a:rPr dirty="0"/>
              <a:t>/set-plan-thematic-vision-on-batteries-is-out/</a:t>
            </a:r>
          </a:p>
          <a:p>
            <a:r>
              <a:rPr dirty="0"/>
              <a:t>- European Commission Battery Booster: https://</a:t>
            </a:r>
            <a:r>
              <a:rPr dirty="0" err="1"/>
              <a:t>commission.europa.eu</a:t>
            </a:r>
            <a:r>
              <a:rPr dirty="0"/>
              <a:t>/topics/competitiveness/competitiveness-coordination-tool-projects/battery-</a:t>
            </a:r>
            <a:r>
              <a:rPr dirty="0" err="1"/>
              <a:t>booster_en</a:t>
            </a:r>
            <a:endParaRPr dirty="0"/>
          </a:p>
          <a:p>
            <a:r>
              <a:rPr dirty="0"/>
              <a:t>- BATT-BRIDGE: https://batt-</a:t>
            </a:r>
            <a:r>
              <a:rPr dirty="0" err="1"/>
              <a:t>bridge.eu</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In numbers, BATT-BRIDGE is a Coordination and Support Action running from April 2026 to March 2029. It brings together 16 partners in 10 countries and receives about three million euros in EU funding. EIT InnoEnergy coordinates the action. Its mission is to increase the impact of the Batt4EU portfolio through a common entry point for knowledge, opportunities and community activity.</a:t>
            </a:r>
          </a:p>
          <a:p>
            <a:endParaRPr dirty="0"/>
          </a:p>
          <a:p>
            <a:r>
              <a:rPr dirty="0"/>
              <a:t>SOURCES:</a:t>
            </a:r>
          </a:p>
          <a:p>
            <a:r>
              <a:rPr dirty="0"/>
              <a:t>- CORDIS BATT-BRIDGE, Grant 101268695: https://</a:t>
            </a:r>
            <a:r>
              <a:rPr dirty="0" err="1"/>
              <a:t>cordis.europa.eu</a:t>
            </a:r>
            <a:r>
              <a:rPr dirty="0"/>
              <a:t>/project/id/101268695/</a:t>
            </a:r>
            <a:r>
              <a:rPr dirty="0" err="1"/>
              <a:t>en</a:t>
            </a:r>
            <a:endParaRPr dirty="0"/>
          </a:p>
          <a:p>
            <a:r>
              <a:rPr dirty="0"/>
              <a:t>- BATT-BRIDGE: https://batt-</a:t>
            </a:r>
            <a:r>
              <a:rPr dirty="0" err="1"/>
              <a:t>bridge.eu</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CDA721-3E69-4816-2351-2203847B07BC}"/>
            </a:ext>
          </a:extLst>
        </p:cNvPr>
        <p:cNvGrpSpPr/>
        <p:nvPr/>
      </p:nvGrpSpPr>
      <p:grpSpPr>
        <a:xfrm>
          <a:off x="0" y="0"/>
          <a:ext cx="0" cy="0"/>
          <a:chOff x="0" y="0"/>
          <a:chExt cx="0" cy="0"/>
        </a:xfrm>
      </p:grpSpPr>
      <p:sp>
        <p:nvSpPr>
          <p:cNvPr id="2" name="Образ слайда 1">
            <a:extLst>
              <a:ext uri="{FF2B5EF4-FFF2-40B4-BE49-F238E27FC236}">
                <a16:creationId xmlns:a16="http://schemas.microsoft.com/office/drawing/2014/main" id="{C7659CF1-CE5F-DC1C-53DA-8AEC8CD00947}"/>
              </a:ext>
            </a:extLst>
          </p:cNvPr>
          <p:cNvSpPr>
            <a:spLocks noGrp="1" noRot="1" noChangeAspect="1"/>
          </p:cNvSpPr>
          <p:nvPr>
            <p:ph type="sldImg"/>
          </p:nvPr>
        </p:nvSpPr>
        <p:spPr/>
      </p:sp>
      <p:sp>
        <p:nvSpPr>
          <p:cNvPr id="3" name="Заметки 2">
            <a:extLst>
              <a:ext uri="{FF2B5EF4-FFF2-40B4-BE49-F238E27FC236}">
                <a16:creationId xmlns:a16="http://schemas.microsoft.com/office/drawing/2014/main" id="{B7A44134-FBE6-89E0-A84E-45D1A86817F1}"/>
              </a:ext>
            </a:extLst>
          </p:cNvPr>
          <p:cNvSpPr>
            <a:spLocks noGrp="1"/>
          </p:cNvSpPr>
          <p:nvPr>
            <p:ph type="body" idx="1"/>
          </p:nvPr>
        </p:nvSpPr>
        <p:spPr/>
        <p:txBody>
          <a:bodyPr/>
          <a:lstStyle/>
          <a:p>
            <a:endParaRPr lang="en-US" dirty="0"/>
          </a:p>
        </p:txBody>
      </p:sp>
      <p:sp>
        <p:nvSpPr>
          <p:cNvPr id="4" name="Номер слайда 3">
            <a:extLst>
              <a:ext uri="{FF2B5EF4-FFF2-40B4-BE49-F238E27FC236}">
                <a16:creationId xmlns:a16="http://schemas.microsoft.com/office/drawing/2014/main" id="{C63DDCBD-6B30-3BCE-C5DC-B393F934CCA3}"/>
              </a:ext>
            </a:extLst>
          </p:cNvPr>
          <p:cNvSpPr>
            <a:spLocks noGrp="1"/>
          </p:cNvSpPr>
          <p:nvPr>
            <p:ph type="sldNum" sz="quarter" idx="10"/>
          </p:nvPr>
        </p:nvSpPr>
        <p:spPr/>
        <p:txBody>
          <a:bodyPr/>
          <a:lstStyle/>
          <a:p>
            <a:fld id="{5CA0AA06-D826-4B5E-8818-63B33A57CA43}" type="slidenum">
              <a:rPr lang="en-US" smtClean="0"/>
              <a:t>9</a:t>
            </a:fld>
            <a:endParaRPr lang="en-US"/>
          </a:p>
        </p:txBody>
      </p:sp>
    </p:spTree>
    <p:extLst>
      <p:ext uri="{BB962C8B-B14F-4D97-AF65-F5344CB8AC3E}">
        <p14:creationId xmlns:p14="http://schemas.microsoft.com/office/powerpoint/2010/main" val="16530667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5CA0AA06-D826-4B5E-8818-63B33A57CA43}" type="slidenum">
              <a:rPr lang="en-US" smtClean="0"/>
              <a:t>11</a:t>
            </a:fld>
            <a:endParaRPr lang="en-US"/>
          </a:p>
        </p:txBody>
      </p:sp>
    </p:spTree>
    <p:extLst>
      <p:ext uri="{BB962C8B-B14F-4D97-AF65-F5344CB8AC3E}">
        <p14:creationId xmlns:p14="http://schemas.microsoft.com/office/powerpoint/2010/main" val="2882838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The platform should support responsible comparison rather than rank technologies. Each technology profile needs the chemistry, application, TRL and MRL, benefits, gaps, timeline and related projects. Every KPI needs a unit, measurement level, conditions, year, maturity, source and method. </a:t>
            </a:r>
            <a:r>
              <a:rPr dirty="0" err="1"/>
              <a:t>BattINFO</a:t>
            </a:r>
            <a:r>
              <a:rPr dirty="0"/>
              <a:t> and FAIR principles provide continuity and help us avoid creating a competing taxonomy.</a:t>
            </a:r>
          </a:p>
          <a:p>
            <a:endParaRPr dirty="0"/>
          </a:p>
          <a:p>
            <a:r>
              <a:rPr dirty="0"/>
              <a:t>SOURCES:</a:t>
            </a:r>
          </a:p>
          <a:p>
            <a:r>
              <a:rPr dirty="0"/>
              <a:t>- BATT-BRIDGE Digital Platform: https://batt-</a:t>
            </a:r>
            <a:r>
              <a:rPr dirty="0" err="1"/>
              <a:t>bridge.eu</a:t>
            </a:r>
            <a:r>
              <a:rPr dirty="0"/>
              <a:t>/digital-platform/</a:t>
            </a:r>
          </a:p>
          <a:p>
            <a:r>
              <a:rPr dirty="0"/>
              <a:t>- BATT-BRIDGE platform feedback provided by the user, file 'Pasted </a:t>
            </a:r>
            <a:r>
              <a:rPr dirty="0" err="1"/>
              <a:t>markdown.md</a:t>
            </a:r>
            <a:r>
              <a:rPr dirty="0"/>
              <a:t>'.</a:t>
            </a:r>
          </a:p>
          <a:p>
            <a:r>
              <a:rPr dirty="0"/>
              <a:t>- </a:t>
            </a:r>
            <a:r>
              <a:rPr dirty="0" err="1"/>
              <a:t>BattINFO</a:t>
            </a:r>
            <a:r>
              <a:rPr dirty="0"/>
              <a:t> / BIG-MAP: https://big-</a:t>
            </a:r>
            <a:r>
              <a:rPr dirty="0" err="1"/>
              <a:t>map.eu</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This is BATT-BRIDGE's most strategic contribution. Projects generate data. The platform structures the evidence and comparisons reveal gaps and research needs. The community converts those findings into research-needs reports and policy briefs, which can inform the SRIA, the SET Plan and future calls. New priorities then return to the projects. A credible agenda lets us trace each priority back to evidence and keeps feedback from practice flowing.</a:t>
            </a:r>
          </a:p>
          <a:p>
            <a:endParaRPr dirty="0"/>
          </a:p>
          <a:p>
            <a:r>
              <a:rPr dirty="0"/>
              <a:t>SOURCES:</a:t>
            </a:r>
          </a:p>
          <a:p>
            <a:r>
              <a:rPr dirty="0"/>
              <a:t>- BATT-BRIDGE Grant Agreement / proposal, file provided by the user.</a:t>
            </a:r>
          </a:p>
          <a:p>
            <a:r>
              <a:rPr dirty="0"/>
              <a:t>- SET Plan Thematic Vision on Batteries: https://</a:t>
            </a:r>
            <a:r>
              <a:rPr dirty="0" err="1"/>
              <a:t>bepassociation.eu</a:t>
            </a:r>
            <a:r>
              <a:rPr dirty="0"/>
              <a:t>/set-plan-thematic-vision-on-batteries-is-out/</a:t>
            </a:r>
          </a:p>
          <a:p>
            <a:r>
              <a:rPr dirty="0"/>
              <a:t>- BATT-BRIDGE: https://batt-</a:t>
            </a:r>
            <a:r>
              <a:rPr dirty="0" err="1"/>
              <a:t>bridge.eu</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The skills challenge calls for combinations rather than separate course lists. Materials and electrochemistry must connect with manufacturing and quality. Data, AI and digital twins must follow FAIR practices. Sustainability work needs LCA, TEA, safe and sustainable by design and circularity. Technology transfer also requires intellectual property, business, finance and standards. T-shaped profiles can connect the laboratory, pilot line and factory.</a:t>
            </a:r>
          </a:p>
          <a:p>
            <a:endParaRPr dirty="0"/>
          </a:p>
          <a:p>
            <a:r>
              <a:rPr dirty="0"/>
              <a:t>SOURCES:</a:t>
            </a:r>
          </a:p>
          <a:p>
            <a:r>
              <a:rPr dirty="0"/>
              <a:t>- BATT-BRIDGE Grant Agreement / proposal, file provided by the user.</a:t>
            </a:r>
          </a:p>
          <a:p>
            <a:r>
              <a:rPr dirty="0"/>
              <a:t>- European Commission Battery Booster: https://</a:t>
            </a:r>
            <a:r>
              <a:rPr dirty="0" err="1"/>
              <a:t>commission.europa.eu</a:t>
            </a:r>
            <a:r>
              <a:rPr dirty="0"/>
              <a:t>/topics/competitiveness/competitiveness-coordination-tool-projects/battery-</a:t>
            </a:r>
            <a:r>
              <a:rPr dirty="0" err="1"/>
              <a:t>booster_en</a:t>
            </a:r>
            <a:endParaRPr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Continuity across the value chain depends on people. The early-career community created through BATTERY 2030+ should gain visibility and stronger links to mentoring, curricula, training and project opportunities. Internationally, the Faraday Institution provides a strong benchmark and a natural counterpart because it connects research, skills development, market analysis and early </a:t>
            </a:r>
            <a:r>
              <a:rPr dirty="0" err="1"/>
              <a:t>commercialisation</a:t>
            </a:r>
            <a:r>
              <a:rPr dirty="0"/>
              <a:t>. I present this as a relationship to strengthen, without implying that a formal partnership is already in place.</a:t>
            </a:r>
          </a:p>
          <a:p>
            <a:endParaRPr dirty="0"/>
          </a:p>
          <a:p>
            <a:r>
              <a:rPr dirty="0"/>
              <a:t>SOURCES:</a:t>
            </a:r>
          </a:p>
          <a:p>
            <a:r>
              <a:rPr dirty="0"/>
              <a:t>- BATTERY 2030+ Education: https://battery2030.eu/education/activities/</a:t>
            </a:r>
          </a:p>
          <a:p>
            <a:r>
              <a:rPr dirty="0"/>
              <a:t>- Faraday Institution: https://</a:t>
            </a:r>
            <a:r>
              <a:rPr dirty="0" err="1"/>
              <a:t>www.faraday.ac.uk</a:t>
            </a:r>
            <a:r>
              <a:rPr dirty="0"/>
              <a:t>/</a:t>
            </a:r>
          </a:p>
          <a:p>
            <a:r>
              <a:rPr dirty="0"/>
              <a:t>- Image: asset from a presentation provided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66B764-5139-F956-6B0D-76E1ECD2114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A05A2A9-3DA4-8925-143B-239A0E5608AE}"/>
              </a:ext>
            </a:extLst>
          </p:cNvPr>
          <p:cNvSpPr>
            <a:spLocks noGrp="1" noRot="1" noChangeAspect="1"/>
          </p:cNvSpPr>
          <p:nvPr>
            <p:ph type="sldImg"/>
          </p:nvPr>
        </p:nvSpPr>
        <p:spPr>
          <a:xfrm>
            <a:off x="1323975" y="444500"/>
            <a:ext cx="4064000" cy="2286000"/>
          </a:xfrm>
        </p:spPr>
      </p:sp>
      <p:sp>
        <p:nvSpPr>
          <p:cNvPr id="3" name="Notes Placeholder 2">
            <a:extLst>
              <a:ext uri="{FF2B5EF4-FFF2-40B4-BE49-F238E27FC236}">
                <a16:creationId xmlns:a16="http://schemas.microsoft.com/office/drawing/2014/main" id="{294FE393-2F92-D1D2-AA69-291E01425EAF}"/>
              </a:ext>
            </a:extLst>
          </p:cNvPr>
          <p:cNvSpPr>
            <a:spLocks noGrp="1"/>
          </p:cNvSpPr>
          <p:nvPr>
            <p:ph type="body" idx="1"/>
          </p:nvPr>
        </p:nvSpPr>
        <p:spPr>
          <a:xfrm>
            <a:off x="679768" y="3063337"/>
            <a:ext cx="5611439" cy="6068877"/>
          </a:xfrm>
        </p:spPr>
        <p:txBody>
          <a:bodyPr/>
          <a:lstStyle/>
          <a:p>
            <a:endParaRPr lang="en-GB" sz="1200" kern="1200">
              <a:solidFill>
                <a:schemeClr val="tx1"/>
              </a:solidFill>
              <a:effectLst/>
              <a:latin typeface="+mn-lt"/>
              <a:ea typeface="+mn-ea"/>
              <a:cs typeface="+mn-cs"/>
            </a:endParaRPr>
          </a:p>
        </p:txBody>
      </p:sp>
      <p:sp>
        <p:nvSpPr>
          <p:cNvPr id="4" name="Slide Number Placeholder 3">
            <a:extLst>
              <a:ext uri="{FF2B5EF4-FFF2-40B4-BE49-F238E27FC236}">
                <a16:creationId xmlns:a16="http://schemas.microsoft.com/office/drawing/2014/main" id="{7ADACDCD-CEBC-9768-324C-88BBC0287A70}"/>
              </a:ext>
            </a:extLst>
          </p:cNvPr>
          <p:cNvSpPr>
            <a:spLocks noGrp="1"/>
          </p:cNvSpPr>
          <p:nvPr>
            <p:ph type="sldNum" sz="quarter" idx="10"/>
          </p:nvPr>
        </p:nvSpPr>
        <p:spPr/>
        <p:txBody>
          <a:bodyPr/>
          <a:lstStyle/>
          <a:p>
            <a:fld id="{F6FB5674-2F74-4782-996D-40F25906E449}" type="slidenum">
              <a:rPr lang="en-GB" smtClean="0"/>
              <a:t>16</a:t>
            </a:fld>
            <a:endParaRPr lang="en-GB"/>
          </a:p>
        </p:txBody>
      </p:sp>
    </p:spTree>
    <p:extLst>
      <p:ext uri="{BB962C8B-B14F-4D97-AF65-F5344CB8AC3E}">
        <p14:creationId xmlns:p14="http://schemas.microsoft.com/office/powerpoint/2010/main" val="27154913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GIGAGREEN provides the concrete use case. Coordinated by </a:t>
            </a:r>
            <a:r>
              <a:rPr dirty="0" err="1"/>
              <a:t>Politecnico</a:t>
            </a:r>
            <a:r>
              <a:rPr dirty="0"/>
              <a:t> di Torino, it moves manufacturing technologies from TRL 3 to 4 towards TRL 5 to 6 through a Design to Manufacture approach. The project follows two routes: a water-based wet process without NMP and a dry process. The goal covers the cell and the manufacturing evidence needed for a transferable, scalable and automatable process.</a:t>
            </a:r>
          </a:p>
          <a:p>
            <a:endParaRPr dirty="0"/>
          </a:p>
          <a:p>
            <a:r>
              <a:rPr dirty="0"/>
              <a:t>SOURCES:</a:t>
            </a:r>
          </a:p>
          <a:p>
            <a:r>
              <a:rPr dirty="0"/>
              <a:t>- CORDIS GIGAGREEN, Grant 101069707: https://</a:t>
            </a:r>
            <a:r>
              <a:rPr dirty="0" err="1"/>
              <a:t>cordis.europa.eu</a:t>
            </a:r>
            <a:r>
              <a:rPr dirty="0"/>
              <a:t>/project/id/101069707</a:t>
            </a:r>
          </a:p>
          <a:p>
            <a:r>
              <a:rPr dirty="0"/>
              <a:t>- GIGAGREEN: https://</a:t>
            </a:r>
            <a:r>
              <a:rPr dirty="0" err="1"/>
              <a:t>gigagreenproject.eu</a:t>
            </a:r>
            <a:r>
              <a:rPr dirty="0"/>
              <a:t>/</a:t>
            </a:r>
          </a:p>
          <a:p>
            <a:r>
              <a:rPr dirty="0"/>
              <a:t>- Image: asset from a presentation provided by the user.</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The project targets include ten per cent higher productivity, twenty-five per cent lower energy use and carbon footprint, twenty per cent lower costs and zero VOC. Crossing the bridge requires evidence packages around process windows, reproducibility, automation and quality, digital-twin data, LCA and TEA, skills and standards. BATT-BRIDGE can make this evidence visible, comparable and reusable across projects and industry.</a:t>
            </a:r>
          </a:p>
          <a:p>
            <a:endParaRPr dirty="0"/>
          </a:p>
          <a:p>
            <a:r>
              <a:rPr dirty="0"/>
              <a:t>SOURCES:</a:t>
            </a:r>
          </a:p>
          <a:p>
            <a:r>
              <a:rPr dirty="0"/>
              <a:t>- GIGAGREEN, project targets: https://</a:t>
            </a:r>
            <a:r>
              <a:rPr dirty="0" err="1"/>
              <a:t>gigagreenproject.eu</a:t>
            </a:r>
            <a:r>
              <a:rPr dirty="0"/>
              <a:t>/</a:t>
            </a:r>
          </a:p>
          <a:p>
            <a:r>
              <a:rPr dirty="0"/>
              <a:t>- CORDIS GIGAGREEN results: https://</a:t>
            </a:r>
            <a:r>
              <a:rPr dirty="0" err="1"/>
              <a:t>cordis.europa.eu</a:t>
            </a:r>
            <a:r>
              <a:rPr dirty="0"/>
              <a:t>/project/id/101069707/results</a:t>
            </a:r>
          </a:p>
          <a:p>
            <a:r>
              <a:rPr dirty="0"/>
              <a:t>- BATT-BRIDGE Digital Platform: https://batt-</a:t>
            </a:r>
            <a:r>
              <a:rPr dirty="0" err="1"/>
              <a:t>bridge.eu</a:t>
            </a:r>
            <a:r>
              <a:rPr dirty="0"/>
              <a:t>/digital-platform/</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a:p>
            <a:endParaRPr lang="it-IT" dirty="0"/>
          </a:p>
        </p:txBody>
      </p:sp>
      <p:sp>
        <p:nvSpPr>
          <p:cNvPr id="4" name="Segnaposto numero diapositiva 3"/>
          <p:cNvSpPr>
            <a:spLocks noGrp="1"/>
          </p:cNvSpPr>
          <p:nvPr>
            <p:ph type="sldNum" sz="quarter" idx="5"/>
          </p:nvPr>
        </p:nvSpPr>
        <p:spPr/>
        <p:txBody>
          <a:bodyPr/>
          <a:lstStyle/>
          <a:p>
            <a:fld id="{78F54360-85B6-0A40-851C-FFD89CC37A01}" type="slidenum">
              <a:rPr lang="it-IT" smtClean="0"/>
              <a:t>19</a:t>
            </a:fld>
            <a:endParaRPr lang="it-IT"/>
          </a:p>
        </p:txBody>
      </p:sp>
    </p:spTree>
    <p:extLst>
      <p:ext uri="{BB962C8B-B14F-4D97-AF65-F5344CB8AC3E}">
        <p14:creationId xmlns:p14="http://schemas.microsoft.com/office/powerpoint/2010/main" val="35797836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ANNUNCIO SUGGERITO (25–30 secondi)</a:t>
            </a:r>
          </a:p>
          <a:p>
            <a:endParaRPr/>
          </a:p>
          <a:p>
            <a:r>
              <a:t>Il 24 novembre a Bruxelles chiuderemo GIGAGREEN con un workshop che vuole andare oltre la presentazione finale del progetto. Metteremo a confronto progetti europei, industria e Commissione su una domanda molto concreta: che cosa manca tra una buona pilot line e una produzione competitiva in Europa? Il programma è ancora in costruzione, ma l’ambizione è chiara: trasformare i risultati dei progetti in una vera agenda europea per il manufacturing delle batterie. Sarà possibile partecipare anche online.</a:t>
            </a:r>
          </a:p>
          <a:p>
            <a:endParaRPr/>
          </a:p>
          <a:p>
            <a:r>
              <a:t>SOURCES</a:t>
            </a:r>
          </a:p>
          <a:p>
            <a:r>
              <a:t>Provisional agenda supplied by the organiser.</a:t>
            </a:r>
          </a:p>
          <a:p>
            <a:r>
              <a:t>GIGAGREEN project: https://gigagreenproject.eu/</a:t>
            </a:r>
          </a:p>
          <a:p>
            <a:r>
              <a:t>Official logo: asset from a presentation supplied by the user.</a:t>
            </a:r>
          </a:p>
          <a:p>
            <a:r>
              <a:t>Hero image: generated specifically for this workshop teaser slide.</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dirty="0"/>
          </a:p>
          <a:p>
            <a:endParaRPr dirty="0"/>
          </a:p>
          <a:p>
            <a:r>
              <a:rPr dirty="0"/>
              <a:t>I will close with three choices. Make evidence comparable. Bring manufacturing constraints into research much earlier. Grow skills and a community that can connect disciplines and maturity levels. BATT-BRIDGE can then link evidence, the strategic agenda and industrial capability. GIGAGREEN can contribute a result that the wider ecosystem can reuse. Thank you.</a:t>
            </a:r>
          </a:p>
          <a:p>
            <a:endParaRPr dirty="0"/>
          </a:p>
          <a:p>
            <a:r>
              <a:rPr dirty="0"/>
              <a:t>SOURCES:</a:t>
            </a:r>
          </a:p>
          <a:p>
            <a:r>
              <a:rPr dirty="0"/>
              <a:t>- BATT-BRIDGE: https://batt-</a:t>
            </a:r>
            <a:r>
              <a:rPr dirty="0" err="1"/>
              <a:t>bridge.eu</a:t>
            </a:r>
            <a:r>
              <a:rPr dirty="0"/>
              <a:t>/</a:t>
            </a:r>
          </a:p>
          <a:p>
            <a:r>
              <a:rPr dirty="0"/>
              <a:t>- GIGAGREEN: https://</a:t>
            </a:r>
            <a:r>
              <a:rPr dirty="0" err="1"/>
              <a:t>gigagreenproject.eu</a:t>
            </a:r>
            <a:r>
              <a:rPr dirty="0"/>
              <a:t>/</a:t>
            </a:r>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hyperlink" Target="https://www.linkedin.com/company/smartin-heproject/" TargetMode="External"/><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sv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Section title and content">
    <p:spTree>
      <p:nvGrpSpPr>
        <p:cNvPr id="1" name=""/>
        <p:cNvGrpSpPr/>
        <p:nvPr/>
      </p:nvGrpSpPr>
      <p:grpSpPr>
        <a:xfrm>
          <a:off x="0" y="0"/>
          <a:ext cx="0" cy="0"/>
          <a:chOff x="0" y="0"/>
          <a:chExt cx="0" cy="0"/>
        </a:xfrm>
      </p:grpSpPr>
      <p:sp>
        <p:nvSpPr>
          <p:cNvPr id="4" name="Прямоугольник 3"/>
          <p:cNvSpPr/>
          <p:nvPr userDrawn="1"/>
        </p:nvSpPr>
        <p:spPr>
          <a:xfrm>
            <a:off x="0" y="-5644"/>
            <a:ext cx="12192000" cy="724006"/>
          </a:xfrm>
          <a:prstGeom prst="rect">
            <a:avLst/>
          </a:prstGeom>
          <a:gradFill flip="none" rotWithShape="1">
            <a:gsLst>
              <a:gs pos="0">
                <a:schemeClr val="accent2">
                  <a:lumMod val="60000"/>
                  <a:lumOff val="40000"/>
                </a:schemeClr>
              </a:gs>
              <a:gs pos="38000">
                <a:schemeClr val="accent2"/>
              </a:gs>
              <a:gs pos="85000">
                <a:srgbClr val="92D050"/>
              </a:gs>
            </a:gsLst>
            <a:lin ang="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0" name="TextBox 9"/>
          <p:cNvSpPr txBox="1"/>
          <p:nvPr userDrawn="1"/>
        </p:nvSpPr>
        <p:spPr>
          <a:xfrm>
            <a:off x="10527445" y="6434527"/>
            <a:ext cx="702733" cy="276999"/>
          </a:xfrm>
          <a:prstGeom prst="rect">
            <a:avLst/>
          </a:prstGeom>
          <a:noFill/>
        </p:spPr>
        <p:txBody>
          <a:bodyPr wrap="square" rtlCol="0" anchor="ctr">
            <a:spAutoFit/>
          </a:bodyPr>
          <a:lstStyle/>
          <a:p>
            <a:pPr algn="r"/>
            <a:fld id="{6DF049E3-BC97-454F-8B04-CCE7693A74B1}" type="slidenum">
              <a:rPr lang="en-US" sz="1200" smtClean="0">
                <a:solidFill>
                  <a:schemeClr val="tx1"/>
                </a:solidFill>
                <a:latin typeface="+mn-lt"/>
              </a:rPr>
              <a:pPr algn="r"/>
              <a:t>‹N›</a:t>
            </a:fld>
            <a:endParaRPr lang="en-US" sz="1200" dirty="0">
              <a:solidFill>
                <a:schemeClr val="tx1"/>
              </a:solidFill>
              <a:latin typeface="+mn-lt"/>
            </a:endParaRPr>
          </a:p>
        </p:txBody>
      </p:sp>
      <p:sp>
        <p:nvSpPr>
          <p:cNvPr id="11" name="Текст 7"/>
          <p:cNvSpPr>
            <a:spLocks noGrp="1"/>
          </p:cNvSpPr>
          <p:nvPr>
            <p:ph type="body" sz="quarter" idx="13" hasCustomPrompt="1"/>
          </p:nvPr>
        </p:nvSpPr>
        <p:spPr>
          <a:xfrm>
            <a:off x="3633461" y="0"/>
            <a:ext cx="7245350" cy="724006"/>
          </a:xfrm>
          <a:prstGeom prst="rect">
            <a:avLst/>
          </a:prstGeom>
        </p:spPr>
        <p:txBody>
          <a:bodyPr anchor="ctr"/>
          <a:lstStyle>
            <a:lvl1pPr algn="r">
              <a:buNone/>
              <a:defRPr sz="2500" baseline="0">
                <a:solidFill>
                  <a:schemeClr val="bg1"/>
                </a:solidFill>
              </a:defRPr>
            </a:lvl1pPr>
            <a:lvl2pPr algn="r">
              <a:defRPr sz="2500">
                <a:solidFill>
                  <a:schemeClr val="bg1"/>
                </a:solidFill>
              </a:defRPr>
            </a:lvl2pPr>
            <a:lvl3pPr algn="r">
              <a:defRPr sz="2500">
                <a:solidFill>
                  <a:schemeClr val="bg1"/>
                </a:solidFill>
              </a:defRPr>
            </a:lvl3pPr>
            <a:lvl4pPr algn="r">
              <a:defRPr sz="2500">
                <a:solidFill>
                  <a:schemeClr val="bg1"/>
                </a:solidFill>
              </a:defRPr>
            </a:lvl4pPr>
            <a:lvl5pPr algn="r">
              <a:defRPr sz="2500">
                <a:solidFill>
                  <a:schemeClr val="bg1"/>
                </a:solidFill>
              </a:defRPr>
            </a:lvl5pPr>
          </a:lstStyle>
          <a:p>
            <a:pPr lvl="0"/>
            <a:r>
              <a:rPr lang="en-US" dirty="0"/>
              <a:t>SECTION TITLE</a:t>
            </a:r>
          </a:p>
        </p:txBody>
      </p:sp>
      <p:sp>
        <p:nvSpPr>
          <p:cNvPr id="5" name="Текст 7">
            <a:extLst>
              <a:ext uri="{FF2B5EF4-FFF2-40B4-BE49-F238E27FC236}">
                <a16:creationId xmlns:a16="http://schemas.microsoft.com/office/drawing/2014/main" id="{63D2A4D8-4A55-9037-F24A-8AA6BF9EE083}"/>
              </a:ext>
            </a:extLst>
          </p:cNvPr>
          <p:cNvSpPr>
            <a:spLocks noGrp="1"/>
          </p:cNvSpPr>
          <p:nvPr>
            <p:ph type="body" sz="quarter" idx="15" hasCustomPrompt="1"/>
          </p:nvPr>
        </p:nvSpPr>
        <p:spPr>
          <a:xfrm>
            <a:off x="941387" y="1163636"/>
            <a:ext cx="10194925" cy="5067830"/>
          </a:xfrm>
          <a:prstGeom prst="rect">
            <a:avLst/>
          </a:prstGeom>
        </p:spPr>
        <p:txBody>
          <a:bodyPr/>
          <a:lstStyle>
            <a:lvl1pPr>
              <a:defRPr sz="3800" b="1">
                <a:solidFill>
                  <a:schemeClr val="tx2"/>
                </a:solidFill>
                <a:latin typeface="+mj-lt"/>
              </a:defRPr>
            </a:lvl1pPr>
            <a:lvl2pPr marL="0">
              <a:defRPr sz="2200" b="1">
                <a:solidFill>
                  <a:schemeClr val="accent1"/>
                </a:solidFill>
                <a:latin typeface="+mj-lt"/>
              </a:defRPr>
            </a:lvl2pPr>
            <a:lvl3pPr marL="0">
              <a:defRPr/>
            </a:lvl3pPr>
            <a:lvl4pPr marL="0" indent="-180000">
              <a:buClr>
                <a:schemeClr val="tx2"/>
              </a:buClr>
              <a:buFont typeface="Symbol" panose="05050102010706020507" pitchFamily="18" charset="2"/>
              <a:buChar char=""/>
              <a:defRPr i="1">
                <a:solidFill>
                  <a:schemeClr val="tx2"/>
                </a:solidFill>
              </a:defRPr>
            </a:lvl4pPr>
            <a:lvl5pPr marL="0" indent="-180000">
              <a:buClr>
                <a:schemeClr val="tx2"/>
              </a:buClr>
              <a:buFont typeface="Symbol" panose="05050102010706020507" pitchFamily="18" charset="2"/>
              <a:buChar char=""/>
              <a:defRPr sz="1800"/>
            </a:lvl5pPr>
            <a:lvl6pPr marL="0" indent="-180000">
              <a:buClr>
                <a:schemeClr val="tx2"/>
              </a:buClr>
              <a:buFont typeface="Arial" panose="020B0604020202020204" pitchFamily="34" charset="0"/>
              <a:buChar char="•"/>
              <a:defRPr sz="1600"/>
            </a:lvl6pPr>
            <a:lvl7pPr marL="0" indent="-180000">
              <a:buClr>
                <a:schemeClr val="tx2"/>
              </a:buClr>
              <a:buFont typeface="Arial" panose="020B0604020202020204" pitchFamily="34" charset="0"/>
              <a:buChar char="•"/>
              <a:defRPr sz="1400"/>
            </a:lvl7pPr>
          </a:lstStyle>
          <a:p>
            <a:pPr lvl="0"/>
            <a:r>
              <a:rPr lang="en-US" dirty="0"/>
              <a:t>First level</a:t>
            </a:r>
            <a:endParaRPr lang="ru-RU" dirty="0"/>
          </a:p>
          <a:p>
            <a:pPr lvl="1"/>
            <a:r>
              <a:rPr lang="en-US" dirty="0"/>
              <a:t>Second level</a:t>
            </a:r>
            <a:endParaRPr lang="ru-RU" dirty="0"/>
          </a:p>
          <a:p>
            <a:pPr lvl="2"/>
            <a:r>
              <a:rPr lang="en-US" dirty="0"/>
              <a:t>Third level</a:t>
            </a:r>
            <a:endParaRPr lang="ru-RU" dirty="0"/>
          </a:p>
          <a:p>
            <a:pPr lvl="3"/>
            <a:r>
              <a:rPr lang="en-US" dirty="0"/>
              <a:t>Fourth level</a:t>
            </a:r>
            <a:endParaRPr lang="ru-RU" dirty="0"/>
          </a:p>
          <a:p>
            <a:pPr lvl="4"/>
            <a:r>
              <a:rPr lang="en-US" dirty="0"/>
              <a:t>Fifth level</a:t>
            </a:r>
          </a:p>
          <a:p>
            <a:pPr lvl="5"/>
            <a:r>
              <a:rPr lang="en-US" dirty="0"/>
              <a:t>Sixth level</a:t>
            </a:r>
          </a:p>
          <a:p>
            <a:pPr lvl="6"/>
            <a:r>
              <a:rPr lang="en-US" dirty="0"/>
              <a:t>Seventh level</a:t>
            </a:r>
          </a:p>
          <a:p>
            <a:pPr lvl="4"/>
            <a:endParaRPr lang="ru-RU" dirty="0"/>
          </a:p>
        </p:txBody>
      </p:sp>
      <p:pic>
        <p:nvPicPr>
          <p:cNvPr id="2" name="Рисунок 1">
            <a:extLst>
              <a:ext uri="{FF2B5EF4-FFF2-40B4-BE49-F238E27FC236}">
                <a16:creationId xmlns:a16="http://schemas.microsoft.com/office/drawing/2014/main" id="{7DA20562-853F-EBAB-4041-10AE2B5332D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045975" y="6355338"/>
            <a:ext cx="1318532" cy="293753"/>
          </a:xfrm>
          <a:prstGeom prst="rect">
            <a:avLst/>
          </a:prstGeom>
        </p:spPr>
      </p:pic>
      <p:pic>
        <p:nvPicPr>
          <p:cNvPr id="3" name="Рисунок 2">
            <a:hlinkClick r:id="rId3"/>
            <a:extLst>
              <a:ext uri="{FF2B5EF4-FFF2-40B4-BE49-F238E27FC236}">
                <a16:creationId xmlns:a16="http://schemas.microsoft.com/office/drawing/2014/main" id="{9D74E373-15F1-5434-7534-42F5EAF10C5E}"/>
              </a:ext>
            </a:extLst>
          </p:cNvPr>
          <p:cNvPicPr>
            <a:picLocks noChangeAspect="1"/>
          </p:cNvPicPr>
          <p:nvPr userDrawn="1"/>
        </p:nvPicPr>
        <p:blipFill>
          <a:blip r:embed="rId4"/>
          <a:srcRect/>
          <a:stretch/>
        </p:blipFill>
        <p:spPr>
          <a:xfrm>
            <a:off x="1057529" y="289557"/>
            <a:ext cx="1199327" cy="133604"/>
          </a:xfrm>
          <a:prstGeom prst="rect">
            <a:avLst/>
          </a:prstGeom>
        </p:spPr>
      </p:pic>
    </p:spTree>
    <p:extLst>
      <p:ext uri="{BB962C8B-B14F-4D97-AF65-F5344CB8AC3E}">
        <p14:creationId xmlns:p14="http://schemas.microsoft.com/office/powerpoint/2010/main" val="4294174160"/>
      </p:ext>
    </p:extLst>
  </p:cSld>
  <p:clrMapOvr>
    <a:masterClrMapping/>
  </p:clrMapOvr>
  <p:extLst>
    <p:ext uri="{DCECCB84-F9BA-43D5-87BE-67443E8EF086}">
      <p15:sldGuideLst xmlns:p15="http://schemas.microsoft.com/office/powerpoint/2012/main">
        <p15:guide id="1" pos="665">
          <p15:clr>
            <a:srgbClr val="FBAE40"/>
          </p15:clr>
        </p15:guide>
        <p15:guide id="2" pos="7015">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25_Title Slid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2000" cy="6858000"/>
          </a:xfrm>
          <a:solidFill>
            <a:schemeClr val="bg2">
              <a:lumMod val="95000"/>
            </a:schemeClr>
          </a:solidFill>
        </p:spPr>
        <p:txBody>
          <a:bodyPr rtlCol="0" anchor="ctr">
            <a:normAutofit/>
          </a:bodyPr>
          <a:lstStyle>
            <a:lvl1pPr marL="0" indent="0" algn="ctr">
              <a:buNone/>
              <a:defRPr/>
            </a:lvl1pPr>
          </a:lstStyle>
          <a:p>
            <a:pPr lvl="0"/>
            <a:endParaRPr lang="en-US" noProof="0"/>
          </a:p>
        </p:txBody>
      </p:sp>
      <p:sp>
        <p:nvSpPr>
          <p:cNvPr id="2" name="Title 1"/>
          <p:cNvSpPr>
            <a:spLocks noGrp="1"/>
          </p:cNvSpPr>
          <p:nvPr>
            <p:ph type="ctrTitle"/>
          </p:nvPr>
        </p:nvSpPr>
        <p:spPr>
          <a:xfrm>
            <a:off x="2821620" y="2800350"/>
            <a:ext cx="6548759" cy="974726"/>
          </a:xfrm>
        </p:spPr>
        <p:txBody>
          <a:bodyPr/>
          <a:lstStyle>
            <a:lvl1pPr algn="ctr">
              <a:defRPr sz="6000">
                <a:solidFill>
                  <a:schemeClr val="bg2"/>
                </a:solidFill>
              </a:defRPr>
            </a:lvl1pPr>
          </a:lstStyle>
          <a:p>
            <a:endParaRPr lang="en-ID" dirty="0"/>
          </a:p>
        </p:txBody>
      </p:sp>
      <p:sp>
        <p:nvSpPr>
          <p:cNvPr id="3" name="Subtitle 2"/>
          <p:cNvSpPr>
            <a:spLocks noGrp="1"/>
          </p:cNvSpPr>
          <p:nvPr>
            <p:ph type="subTitle" idx="1"/>
          </p:nvPr>
        </p:nvSpPr>
        <p:spPr>
          <a:xfrm>
            <a:off x="2821620" y="3548668"/>
            <a:ext cx="6548759" cy="507408"/>
          </a:xfrm>
        </p:spPr>
        <p:txBody>
          <a:bodyPr anchor="ctr"/>
          <a:lstStyle>
            <a:lvl1pPr marL="0" indent="0" algn="ctr">
              <a:buNone/>
              <a:defRPr sz="24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ID"/>
          </a:p>
        </p:txBody>
      </p:sp>
      <p:sp>
        <p:nvSpPr>
          <p:cNvPr id="5" name="Date Placeholder 3">
            <a:extLst>
              <a:ext uri="{FF2B5EF4-FFF2-40B4-BE49-F238E27FC236}">
                <a16:creationId xmlns:a16="http://schemas.microsoft.com/office/drawing/2014/main" id="{3AF728A7-7322-532B-9381-5BF53C55B8CD}"/>
              </a:ext>
            </a:extLst>
          </p:cNvPr>
          <p:cNvSpPr>
            <a:spLocks noGrp="1"/>
          </p:cNvSpPr>
          <p:nvPr>
            <p:ph type="dt" sz="half" idx="14"/>
          </p:nvPr>
        </p:nvSpPr>
        <p:spPr/>
        <p:txBody>
          <a:bodyPr/>
          <a:lstStyle>
            <a:lvl1pPr>
              <a:defRPr/>
            </a:lvl1pPr>
          </a:lstStyle>
          <a:p>
            <a:pPr>
              <a:defRPr/>
            </a:pPr>
            <a:fld id="{C28DFE34-60A4-4018-B4EC-8689744C0F5F}" type="datetimeFigureOut">
              <a:rPr lang="en-US"/>
              <a:pPr>
                <a:defRPr/>
              </a:pPr>
              <a:t>10/8/26</a:t>
            </a:fld>
            <a:endParaRPr lang="en-US"/>
          </a:p>
        </p:txBody>
      </p:sp>
      <p:sp>
        <p:nvSpPr>
          <p:cNvPr id="6" name="Footer Placeholder 4">
            <a:extLst>
              <a:ext uri="{FF2B5EF4-FFF2-40B4-BE49-F238E27FC236}">
                <a16:creationId xmlns:a16="http://schemas.microsoft.com/office/drawing/2014/main" id="{228440F2-B478-7F93-FA38-34A911C1A081}"/>
              </a:ext>
            </a:extLst>
          </p:cNvPr>
          <p:cNvSpPr>
            <a:spLocks noGrp="1"/>
          </p:cNvSpPr>
          <p:nvPr>
            <p:ph type="ftr" sz="quarter" idx="15"/>
          </p:nvPr>
        </p:nvSpPr>
        <p:spPr/>
        <p:txBody>
          <a:bodyPr/>
          <a:lstStyle>
            <a:lvl1pPr>
              <a:defRPr/>
            </a:lvl1pPr>
          </a:lstStyle>
          <a:p>
            <a:pPr>
              <a:defRPr/>
            </a:pPr>
            <a:endParaRPr lang="en-US"/>
          </a:p>
        </p:txBody>
      </p:sp>
      <p:sp>
        <p:nvSpPr>
          <p:cNvPr id="7" name="Slide Number Placeholder 5">
            <a:extLst>
              <a:ext uri="{FF2B5EF4-FFF2-40B4-BE49-F238E27FC236}">
                <a16:creationId xmlns:a16="http://schemas.microsoft.com/office/drawing/2014/main" id="{10065016-C638-38BA-7A7E-51E3DE4706BF}"/>
              </a:ext>
            </a:extLst>
          </p:cNvPr>
          <p:cNvSpPr>
            <a:spLocks noGrp="1"/>
          </p:cNvSpPr>
          <p:nvPr>
            <p:ph type="sldNum" sz="quarter" idx="16"/>
          </p:nvPr>
        </p:nvSpPr>
        <p:spPr/>
        <p:txBody>
          <a:bodyPr/>
          <a:lstStyle>
            <a:lvl1pPr>
              <a:defRPr/>
            </a:lvl1pPr>
          </a:lstStyle>
          <a:p>
            <a:pPr>
              <a:defRPr/>
            </a:pPr>
            <a:fld id="{F4072B97-8427-485A-AC5E-F79BB5C96ED6}" type="slidenum">
              <a:rPr lang="en-US" altLang="es-ES"/>
              <a:pPr>
                <a:defRPr/>
              </a:pPr>
              <a:t>‹N›</a:t>
            </a:fld>
            <a:endParaRPr lang="en-US" altLang="es-ES"/>
          </a:p>
        </p:txBody>
      </p:sp>
    </p:spTree>
    <p:extLst>
      <p:ext uri="{BB962C8B-B14F-4D97-AF65-F5344CB8AC3E}">
        <p14:creationId xmlns:p14="http://schemas.microsoft.com/office/powerpoint/2010/main" val="218156563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Title, Graph and Key Point">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C7B6C7-20A7-0644-AFFD-0DC74CEEAA6B}"/>
              </a:ext>
            </a:extLst>
          </p:cNvPr>
          <p:cNvSpPr>
            <a:spLocks noGrp="1"/>
          </p:cNvSpPr>
          <p:nvPr>
            <p:ph type="body" sz="quarter" idx="12" hasCustomPrompt="1"/>
          </p:nvPr>
        </p:nvSpPr>
        <p:spPr>
          <a:xfrm>
            <a:off x="334434" y="217986"/>
            <a:ext cx="10657719" cy="522985"/>
          </a:xfrm>
          <a:prstGeom prst="rect">
            <a:avLst/>
          </a:prstGeom>
        </p:spPr>
        <p:txBody>
          <a:bodyPr lIns="0" tIns="0" rIns="0" bIns="0">
            <a:noAutofit/>
          </a:bodyPr>
          <a:lstStyle>
            <a:lvl1pPr marL="0" indent="0">
              <a:spcBef>
                <a:spcPts val="0"/>
              </a:spcBef>
              <a:buNone/>
              <a:defRPr lang="en-US" sz="2533" b="1" kern="1200" baseline="0" dirty="0">
                <a:solidFill>
                  <a:schemeClr val="tx1"/>
                </a:solidFill>
                <a:uFill>
                  <a:solidFill>
                    <a:schemeClr val="tx2"/>
                  </a:solidFill>
                </a:uFill>
                <a:latin typeface="Arial" panose="020B0604020202020204" pitchFamily="34" charset="0"/>
                <a:ea typeface="+mj-ea"/>
                <a:cs typeface="Arial" panose="020B0604020202020204" pitchFamily="34" charset="0"/>
              </a:defRPr>
            </a:lvl1pPr>
          </a:lstStyle>
          <a:p>
            <a:pPr lvl="0"/>
            <a:r>
              <a:rPr lang="en-US"/>
              <a:t>Title – one line</a:t>
            </a:r>
          </a:p>
        </p:txBody>
      </p:sp>
      <p:sp>
        <p:nvSpPr>
          <p:cNvPr id="14" name="Text Placeholder 3">
            <a:extLst>
              <a:ext uri="{FF2B5EF4-FFF2-40B4-BE49-F238E27FC236}">
                <a16:creationId xmlns:a16="http://schemas.microsoft.com/office/drawing/2014/main" id="{83349B83-1EFF-784E-93D0-021CF6186D9A}"/>
              </a:ext>
            </a:extLst>
          </p:cNvPr>
          <p:cNvSpPr>
            <a:spLocks noGrp="1"/>
          </p:cNvSpPr>
          <p:nvPr>
            <p:ph type="body" sz="quarter" idx="13" hasCustomPrompt="1"/>
          </p:nvPr>
        </p:nvSpPr>
        <p:spPr>
          <a:xfrm>
            <a:off x="334434" y="5839845"/>
            <a:ext cx="11523133" cy="579689"/>
          </a:xfrm>
          <a:prstGeom prst="rect">
            <a:avLst/>
          </a:prstGeom>
        </p:spPr>
        <p:txBody>
          <a:bodyPr lIns="0" tIns="0" bIns="72000" anchor="ctr">
            <a:noAutofit/>
          </a:bodyPr>
          <a:lstStyle>
            <a:lvl1pPr marL="0" indent="0" algn="ctr">
              <a:spcBef>
                <a:spcPts val="0"/>
              </a:spcBef>
              <a:buNone/>
              <a:defRPr lang="en-US" sz="1600" b="1" kern="1200" baseline="0" dirty="0">
                <a:solidFill>
                  <a:schemeClr val="tx1"/>
                </a:solidFill>
                <a:uFill>
                  <a:solidFill>
                    <a:schemeClr val="tx2"/>
                  </a:solidFill>
                </a:uFill>
                <a:latin typeface="Arial" panose="020B0604020202020204" pitchFamily="34" charset="0"/>
                <a:ea typeface="+mj-ea"/>
                <a:cs typeface="Arial" panose="020B0604020202020204" pitchFamily="34" charset="0"/>
              </a:defRPr>
            </a:lvl1pPr>
          </a:lstStyle>
          <a:p>
            <a:pPr lvl="0"/>
            <a:r>
              <a:rPr lang="en-US"/>
              <a:t>Key point</a:t>
            </a:r>
          </a:p>
        </p:txBody>
      </p:sp>
      <p:sp>
        <p:nvSpPr>
          <p:cNvPr id="19" name="Text Placeholder 18">
            <a:extLst>
              <a:ext uri="{FF2B5EF4-FFF2-40B4-BE49-F238E27FC236}">
                <a16:creationId xmlns:a16="http://schemas.microsoft.com/office/drawing/2014/main" id="{9246A33C-4CCA-D94F-B63F-FDDF33C59417}"/>
              </a:ext>
            </a:extLst>
          </p:cNvPr>
          <p:cNvSpPr>
            <a:spLocks noGrp="1"/>
          </p:cNvSpPr>
          <p:nvPr>
            <p:ph type="body" sz="quarter" idx="14" hasCustomPrompt="1"/>
          </p:nvPr>
        </p:nvSpPr>
        <p:spPr>
          <a:xfrm>
            <a:off x="334434" y="892633"/>
            <a:ext cx="11523133" cy="379160"/>
          </a:xfrm>
          <a:prstGeom prst="rect">
            <a:avLst/>
          </a:prstGeom>
        </p:spPr>
        <p:txBody>
          <a:bodyPr lIns="0"/>
          <a:lstStyle>
            <a:lvl1pPr marL="0" indent="0" algn="ctr">
              <a:spcBef>
                <a:spcPts val="0"/>
              </a:spcBef>
              <a:buNone/>
              <a:defRPr lang="en-US" sz="1600" b="0" kern="1200" dirty="0">
                <a:solidFill>
                  <a:schemeClr val="tx1"/>
                </a:solidFill>
                <a:latin typeface="Arial" panose="020B0604020202020204" pitchFamily="34" charset="0"/>
                <a:ea typeface="Arial" panose="020B0604020202020204" pitchFamily="34" charset="0"/>
                <a:cs typeface="Arial" panose="020B0604020202020204" pitchFamily="34" charset="0"/>
              </a:defRPr>
            </a:lvl1pPr>
          </a:lstStyle>
          <a:p>
            <a:pPr lvl="0"/>
            <a:r>
              <a:rPr lang="en-US"/>
              <a:t>Graph title, centered</a:t>
            </a:r>
          </a:p>
        </p:txBody>
      </p:sp>
      <p:sp>
        <p:nvSpPr>
          <p:cNvPr id="6" name="Rectangle 5">
            <a:extLst>
              <a:ext uri="{FF2B5EF4-FFF2-40B4-BE49-F238E27FC236}">
                <a16:creationId xmlns:a16="http://schemas.microsoft.com/office/drawing/2014/main" id="{F40A98B3-082B-774A-9572-CF25819A0B82}"/>
              </a:ext>
            </a:extLst>
          </p:cNvPr>
          <p:cNvSpPr/>
          <p:nvPr userDrawn="1"/>
        </p:nvSpPr>
        <p:spPr>
          <a:xfrm>
            <a:off x="334434" y="768000"/>
            <a:ext cx="11523133" cy="5703403"/>
          </a:xfrm>
          <a:prstGeom prst="rect">
            <a:avLst/>
          </a:prstGeom>
          <a:noFill/>
          <a:ln w="9525">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Segoe UI" panose="020B0502040204020203" pitchFamily="34" charset="0"/>
              <a:cs typeface="Segoe UI" panose="020B0502040204020203" pitchFamily="34" charset="0"/>
            </a:endParaRPr>
          </a:p>
        </p:txBody>
      </p:sp>
      <p:pic>
        <p:nvPicPr>
          <p:cNvPr id="11" name="Graphic 10">
            <a:extLst>
              <a:ext uri="{FF2B5EF4-FFF2-40B4-BE49-F238E27FC236}">
                <a16:creationId xmlns:a16="http://schemas.microsoft.com/office/drawing/2014/main" id="{5BC6A219-A130-4648-B363-F5ABAB9D8598}"/>
              </a:ext>
            </a:extLst>
          </p:cNvPr>
          <p:cNvPicPr>
            <a:picLocks noChangeAspect="1"/>
          </p:cNvPicPr>
          <p:nvPr userDrawn="1"/>
        </p:nvPicPr>
        <p:blipFill>
          <a:blip cstate="print">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1161823" y="308201"/>
            <a:ext cx="695744" cy="289532"/>
          </a:xfrm>
          <a:prstGeom prst="rect">
            <a:avLst/>
          </a:prstGeom>
        </p:spPr>
      </p:pic>
      <p:sp>
        <p:nvSpPr>
          <p:cNvPr id="7" name="Rectangle 6">
            <a:extLst>
              <a:ext uri="{FF2B5EF4-FFF2-40B4-BE49-F238E27FC236}">
                <a16:creationId xmlns:a16="http://schemas.microsoft.com/office/drawing/2014/main" id="{185E2FE6-DF00-CF4E-9C6E-0A053A04CB2A}"/>
              </a:ext>
            </a:extLst>
          </p:cNvPr>
          <p:cNvSpPr/>
          <p:nvPr userDrawn="1"/>
        </p:nvSpPr>
        <p:spPr>
          <a:xfrm>
            <a:off x="4483890" y="6453952"/>
            <a:ext cx="3224221" cy="33600"/>
          </a:xfrm>
          <a:prstGeom prst="rect">
            <a:avLst/>
          </a:prstGeom>
          <a:solidFill>
            <a:srgbClr val="0044FF"/>
          </a:solidFill>
          <a:ln w="6350">
            <a:solidFill>
              <a:srgbClr val="0044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600">
              <a:latin typeface="Segoe UI" panose="020B0502040204020203" pitchFamily="34" charset="0"/>
              <a:cs typeface="Segoe UI" panose="020B0502040204020203" pitchFamily="34" charset="0"/>
            </a:endParaRPr>
          </a:p>
        </p:txBody>
      </p:sp>
    </p:spTree>
    <p:extLst>
      <p:ext uri="{BB962C8B-B14F-4D97-AF65-F5344CB8AC3E}">
        <p14:creationId xmlns:p14="http://schemas.microsoft.com/office/powerpoint/2010/main" val="3316869638"/>
      </p:ext>
    </p:extLst>
  </p:cSld>
  <p:clrMapOvr>
    <a:masterClrMapping/>
  </p:clrMapOvr>
  <p:extLst>
    <p:ext uri="{DCECCB84-F9BA-43D5-87BE-67443E8EF086}">
      <p15:sldGuideLst xmlns:p15="http://schemas.microsoft.com/office/powerpoint/2012/main">
        <p15:guide id="1" pos="158">
          <p15:clr>
            <a:srgbClr val="FBAE40"/>
          </p15:clr>
        </p15:guide>
        <p15:guide id="2" pos="5602">
          <p15:clr>
            <a:srgbClr val="FBAE40"/>
          </p15:clr>
        </p15:guide>
        <p15:guide id="3" orient="horz" pos="100">
          <p15:clr>
            <a:srgbClr val="FBAE40"/>
          </p15:clr>
        </p15:guide>
        <p15:guide id="4" pos="5397">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547545067"/>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Master">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Lst>
  <p:txStyles>
    <p:titleStyle>
      <a:lvl1pPr algn="l">
        <a:lnSpc>
          <a:spcPct val="90000"/>
        </a:lnSpc>
        <a:spcBef>
          <a:spcPts val="0"/>
        </a:spcBef>
        <a:buNone/>
        <a:defRPr sz="4400">
          <a:solidFill>
            <a:schemeClr val="tx1"/>
          </a:solidFill>
          <a:latin typeface="+mj-lt"/>
          <a:ea typeface="+mj-lt"/>
          <a:cs typeface="+mj-lt"/>
        </a:defRPr>
      </a:lvl1pPr>
    </p:titleStyle>
    <p:body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p:bodyStyle>
    <p:otherStyle>
      <a:lvl1pPr marL="0" algn="l">
        <a:buNone/>
        <a:defRPr sz="1800">
          <a:solidFill>
            <a:schemeClr val="tx1"/>
          </a:solidFill>
          <a:latin typeface="+mn-lt"/>
          <a:ea typeface="+mn-lt"/>
          <a:cs typeface="+mn-lt"/>
        </a:defRPr>
      </a:lvl1pPr>
      <a:lvl2pPr marL="457200" algn="l">
        <a:buNone/>
        <a:defRPr sz="1800">
          <a:solidFill>
            <a:schemeClr val="tx1"/>
          </a:solidFill>
          <a:latin typeface="+mn-lt"/>
          <a:ea typeface="+mn-lt"/>
          <a:cs typeface="+mn-lt"/>
        </a:defRPr>
      </a:lvl2pPr>
      <a:lvl3pPr marL="914400" algn="l">
        <a:buNone/>
        <a:defRPr sz="1800">
          <a:solidFill>
            <a:schemeClr val="tx1"/>
          </a:solidFill>
          <a:latin typeface="+mn-lt"/>
          <a:ea typeface="+mn-lt"/>
          <a:cs typeface="+mn-lt"/>
        </a:defRPr>
      </a:lvl3pPr>
      <a:lvl4pPr marL="1371600" algn="l">
        <a:buNone/>
        <a:defRPr sz="1800">
          <a:solidFill>
            <a:schemeClr val="tx1"/>
          </a:solidFill>
          <a:latin typeface="+mn-lt"/>
          <a:ea typeface="+mn-lt"/>
          <a:cs typeface="+mn-lt"/>
        </a:defRPr>
      </a:lvl4pPr>
      <a:lvl5pPr marL="1828800" algn="l">
        <a:buNone/>
        <a:defRPr sz="1800">
          <a:solidFill>
            <a:schemeClr val="tx1"/>
          </a:solidFill>
          <a:latin typeface="+mn-lt"/>
          <a:ea typeface="+mn-lt"/>
          <a:cs typeface="+mn-lt"/>
        </a:defRPr>
      </a:lvl5pPr>
      <a:lvl6pPr marL="2286000" algn="l">
        <a:buNone/>
        <a:defRPr sz="1800">
          <a:solidFill>
            <a:schemeClr val="tx1"/>
          </a:solidFill>
          <a:latin typeface="+mn-lt"/>
          <a:ea typeface="+mn-lt"/>
          <a:cs typeface="+mn-lt"/>
        </a:defRPr>
      </a:lvl6pPr>
      <a:lvl7pPr marL="2743200" algn="l">
        <a:buNone/>
        <a:defRPr sz="1800">
          <a:solidFill>
            <a:schemeClr val="tx1"/>
          </a:solidFill>
          <a:latin typeface="+mn-lt"/>
          <a:ea typeface="+mn-lt"/>
          <a:cs typeface="+mn-lt"/>
        </a:defRPr>
      </a:lvl7pPr>
      <a:lvl8pPr marL="3200400" algn="l">
        <a:buNone/>
        <a:defRPr sz="1800">
          <a:solidFill>
            <a:schemeClr val="tx1"/>
          </a:solidFill>
          <a:latin typeface="+mn-lt"/>
          <a:ea typeface="+mn-lt"/>
          <a:cs typeface="+mn-lt"/>
        </a:defRPr>
      </a:lvl8pPr>
      <a:lvl9pPr marL="3657600" algn="l">
        <a:buNone/>
        <a:defRPr sz="1800">
          <a:solidFill>
            <a:schemeClr val="tx1"/>
          </a:solidFill>
          <a:latin typeface="+mn-lt"/>
          <a:ea typeface="+mn-lt"/>
          <a:cs typeface="+mn-lt"/>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5.jpe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4.xml"/><Relationship Id="rId4" Type="http://schemas.openxmlformats.org/officeDocument/2006/relationships/chart" Target="../charts/chart2.xml"/></Relationships>
</file>

<file path=ppt/slides/_rels/slide4.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4.xml"/><Relationship Id="rId1" Type="http://schemas.openxmlformats.org/officeDocument/2006/relationships/slideLayout" Target="../slideLayouts/slideLayout4.xml"/><Relationship Id="rId5" Type="http://schemas.openxmlformats.org/officeDocument/2006/relationships/chart" Target="../charts/chart5.xml"/><Relationship Id="rId4" Type="http://schemas.openxmlformats.org/officeDocument/2006/relationships/chart" Target="../charts/chart4.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1.xml"/><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2.jpeg"/><Relationship Id="rId7" Type="http://schemas.openxmlformats.org/officeDocument/2006/relationships/image" Target="../media/image13.jpeg"/><Relationship Id="rId2" Type="http://schemas.openxmlformats.org/officeDocument/2006/relationships/notesSlide" Target="../notesSlides/notesSlide13.xml"/><Relationship Id="rId1" Type="http://schemas.openxmlformats.org/officeDocument/2006/relationships/slideLayout" Target="../slideLayouts/slideLayout1.xml"/><Relationship Id="rId6" Type="http://schemas.openxmlformats.org/officeDocument/2006/relationships/image" Target="../media/image2.png"/><Relationship Id="rId5" Type="http://schemas.openxmlformats.org/officeDocument/2006/relationships/hyperlink" Target="https://www.linkedin.com/company/smartin-heproject/" TargetMode="External"/><Relationship Id="rId4" Type="http://schemas.openxmlformats.org/officeDocument/2006/relationships/image" Target="../media/image9.png"/></Relationships>
</file>

<file path=ppt/slides/_rels/slide16.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notesSlide" Target="../notesSlides/notesSlide14.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1.xml"/><Relationship Id="rId5" Type="http://schemas.openxmlformats.org/officeDocument/2006/relationships/image" Target="../media/image15.jpeg"/><Relationship Id="rId4" Type="http://schemas.microsoft.com/office/2007/relationships/hdphoto" Target="../media/hdphoto1.wdp"/></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8" Type="http://schemas.openxmlformats.org/officeDocument/2006/relationships/image" Target="../media/image20.png"/><Relationship Id="rId13" Type="http://schemas.openxmlformats.org/officeDocument/2006/relationships/image" Target="../media/image24.jpeg"/><Relationship Id="rId18" Type="http://schemas.openxmlformats.org/officeDocument/2006/relationships/image" Target="../media/image29.png"/><Relationship Id="rId3" Type="http://schemas.openxmlformats.org/officeDocument/2006/relationships/image" Target="../media/image16.jpeg"/><Relationship Id="rId21" Type="http://schemas.openxmlformats.org/officeDocument/2006/relationships/image" Target="../media/image14.png"/><Relationship Id="rId7" Type="http://schemas.openxmlformats.org/officeDocument/2006/relationships/image" Target="../media/image19.jpeg"/><Relationship Id="rId12" Type="http://schemas.microsoft.com/office/2007/relationships/hdphoto" Target="../media/hdphoto3.wdp"/><Relationship Id="rId17" Type="http://schemas.openxmlformats.org/officeDocument/2006/relationships/image" Target="../media/image28.png"/><Relationship Id="rId2" Type="http://schemas.openxmlformats.org/officeDocument/2006/relationships/notesSlide" Target="../notesSlides/notesSlide17.xml"/><Relationship Id="rId16" Type="http://schemas.openxmlformats.org/officeDocument/2006/relationships/image" Target="../media/image27.png"/><Relationship Id="rId20" Type="http://schemas.openxmlformats.org/officeDocument/2006/relationships/image" Target="../media/image31.png"/><Relationship Id="rId1" Type="http://schemas.openxmlformats.org/officeDocument/2006/relationships/slideLayout" Target="../slideLayouts/slideLayout3.xml"/><Relationship Id="rId6" Type="http://schemas.microsoft.com/office/2007/relationships/hdphoto" Target="../media/hdphoto2.wdp"/><Relationship Id="rId11" Type="http://schemas.openxmlformats.org/officeDocument/2006/relationships/image" Target="../media/image23.png"/><Relationship Id="rId5" Type="http://schemas.openxmlformats.org/officeDocument/2006/relationships/image" Target="../media/image18.png"/><Relationship Id="rId15" Type="http://schemas.openxmlformats.org/officeDocument/2006/relationships/image" Target="../media/image26.png"/><Relationship Id="rId10" Type="http://schemas.openxmlformats.org/officeDocument/2006/relationships/image" Target="../media/image22.png"/><Relationship Id="rId19" Type="http://schemas.openxmlformats.org/officeDocument/2006/relationships/image" Target="../media/image30.jpeg"/><Relationship Id="rId4" Type="http://schemas.openxmlformats.org/officeDocument/2006/relationships/image" Target="../media/image17.jpeg"/><Relationship Id="rId9" Type="http://schemas.openxmlformats.org/officeDocument/2006/relationships/image" Target="../media/image21.jpeg"/><Relationship Id="rId14" Type="http://schemas.openxmlformats.org/officeDocument/2006/relationships/image" Target="../media/image25.png"/><Relationship Id="rId22" Type="http://schemas.microsoft.com/office/2007/relationships/hdphoto" Target="../media/hdphoto1.wdp"/></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33.pn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071B2E"/>
        </a:solidFill>
        <a:effectLst/>
      </p:bgPr>
    </p:bg>
    <p:spTree>
      <p:nvGrpSpPr>
        <p:cNvPr id="1" name=""/>
        <p:cNvGrpSpPr/>
        <p:nvPr/>
      </p:nvGrpSpPr>
      <p:grpSpPr>
        <a:xfrm>
          <a:off x="0" y="0"/>
          <a:ext cx="0" cy="0"/>
          <a:chOff x="0" y="0"/>
          <a:chExt cx="0" cy="0"/>
        </a:xfrm>
      </p:grpSpPr>
      <p:sp>
        <p:nvSpPr>
          <p:cNvPr id="3" name="Rettangolo 2">
            <a:extLst>
              <a:ext uri="{FF2B5EF4-FFF2-40B4-BE49-F238E27FC236}">
                <a16:creationId xmlns:a16="http://schemas.microsoft.com/office/drawing/2014/main" id="{DD5372C2-9351-48EE-BE10-42A8C16D2BE0}"/>
              </a:ext>
            </a:extLst>
          </p:cNvPr>
          <p:cNvSpPr>
            <a:spLocks noGrp="1"/>
          </p:cNvSpPr>
          <p:nvPr/>
        </p:nvSpPr>
        <p:spPr>
          <a:xfrm>
            <a:off x="0" y="0"/>
            <a:ext cx="7239000" cy="6858000"/>
          </a:xfrm>
          <a:prstGeom prst="rect">
            <a:avLst/>
          </a:prstGeom>
          <a:solidFill>
            <a:srgbClr val="071B2E"/>
          </a:solidFill>
          <a:ln w="0">
            <a:noFill/>
          </a:ln>
        </p:spPr>
        <p:txBody>
          <a:bodyPr/>
          <a:lstStyle/>
          <a:p>
            <a:endParaRPr lang="it-IT"/>
          </a:p>
        </p:txBody>
      </p:sp>
      <p:sp>
        <p:nvSpPr>
          <p:cNvPr id="4" name="Rettangolo 3">
            <a:extLst>
              <a:ext uri="{FF2B5EF4-FFF2-40B4-BE49-F238E27FC236}">
                <a16:creationId xmlns:a16="http://schemas.microsoft.com/office/drawing/2014/main" id="{B3A89B49-665A-415A-811E-4B5715345B90}"/>
              </a:ext>
            </a:extLst>
          </p:cNvPr>
          <p:cNvSpPr>
            <a:spLocks noGrp="1"/>
          </p:cNvSpPr>
          <p:nvPr/>
        </p:nvSpPr>
        <p:spPr>
          <a:xfrm>
            <a:off x="552450" y="609600"/>
            <a:ext cx="85725" cy="1104900"/>
          </a:xfrm>
          <a:prstGeom prst="rect">
            <a:avLst/>
          </a:prstGeom>
          <a:solidFill>
            <a:srgbClr val="9AD83D"/>
          </a:solidFill>
          <a:ln w="0">
            <a:noFill/>
          </a:ln>
        </p:spPr>
        <p:txBody>
          <a:bodyPr/>
          <a:lstStyle/>
          <a:p>
            <a:endParaRPr lang="it-IT"/>
          </a:p>
        </p:txBody>
      </p:sp>
      <p:sp>
        <p:nvSpPr>
          <p:cNvPr id="5" name="Rettangolo 4">
            <a:extLst>
              <a:ext uri="{FF2B5EF4-FFF2-40B4-BE49-F238E27FC236}">
                <a16:creationId xmlns:a16="http://schemas.microsoft.com/office/drawing/2014/main" id="{CDE56597-EDA8-4205-B8F5-DFBBB27A6A80}"/>
              </a:ext>
            </a:extLst>
          </p:cNvPr>
          <p:cNvSpPr>
            <a:spLocks noGrp="1"/>
          </p:cNvSpPr>
          <p:nvPr/>
        </p:nvSpPr>
        <p:spPr>
          <a:xfrm>
            <a:off x="876300" y="609600"/>
            <a:ext cx="5810250" cy="1219200"/>
          </a:xfrm>
          <a:prstGeom prst="rect">
            <a:avLst/>
          </a:prstGeom>
          <a:noFill/>
          <a:ln w="0">
            <a:noFill/>
          </a:ln>
        </p:spPr>
        <p:txBody>
          <a:bodyPr wrap="square" lIns="0" tIns="0" rIns="0" bIns="0" anchor="t">
            <a:normAutofit/>
          </a:bodyPr>
          <a:lstStyle/>
          <a:p>
            <a:pPr algn="l">
              <a:lnSpc>
                <a:spcPct val="85000"/>
              </a:lnSpc>
              <a:buNone/>
              <a:defRPr sz="3750" b="1" i="0">
                <a:solidFill>
                  <a:srgbClr val="F7FAFA"/>
                </a:solidFill>
                <a:latin typeface="Nimbus Sans"/>
                <a:ea typeface="Nimbus Sans"/>
                <a:cs typeface="Nimbus Sans"/>
              </a:defRPr>
            </a:pPr>
            <a:r>
              <a:rPr sz="4000" b="1" i="0" dirty="0">
                <a:solidFill>
                  <a:srgbClr val="F7FAFA"/>
                </a:solidFill>
                <a:latin typeface="Nimbus Sans"/>
                <a:ea typeface="Nimbus Sans"/>
                <a:cs typeface="Nimbus Sans"/>
              </a:rPr>
              <a:t>FROM RESEARCH</a:t>
            </a:r>
          </a:p>
          <a:p>
            <a:pPr algn="l">
              <a:lnSpc>
                <a:spcPct val="85000"/>
              </a:lnSpc>
              <a:buNone/>
              <a:defRPr sz="3750" b="1" i="0">
                <a:solidFill>
                  <a:srgbClr val="F7FAFA"/>
                </a:solidFill>
                <a:latin typeface="Nimbus Sans"/>
                <a:ea typeface="Nimbus Sans"/>
                <a:cs typeface="Nimbus Sans"/>
              </a:defRPr>
            </a:pPr>
            <a:r>
              <a:rPr sz="4000" b="1" i="0" dirty="0">
                <a:solidFill>
                  <a:srgbClr val="F7FAFA"/>
                </a:solidFill>
                <a:latin typeface="Nimbus Sans"/>
                <a:ea typeface="Nimbus Sans"/>
                <a:cs typeface="Nimbus Sans"/>
              </a:rPr>
              <a:t>TO IMPACT</a:t>
            </a:r>
          </a:p>
        </p:txBody>
      </p:sp>
      <p:sp>
        <p:nvSpPr>
          <p:cNvPr id="6" name="Rettangolo 5">
            <a:extLst>
              <a:ext uri="{FF2B5EF4-FFF2-40B4-BE49-F238E27FC236}">
                <a16:creationId xmlns:a16="http://schemas.microsoft.com/office/drawing/2014/main" id="{5FDA5E26-73A8-48E2-9A5E-A8C023135FBB}"/>
              </a:ext>
            </a:extLst>
          </p:cNvPr>
          <p:cNvSpPr>
            <a:spLocks noGrp="1"/>
          </p:cNvSpPr>
          <p:nvPr/>
        </p:nvSpPr>
        <p:spPr>
          <a:xfrm>
            <a:off x="876300" y="2057400"/>
            <a:ext cx="5810250" cy="952500"/>
          </a:xfrm>
          <a:prstGeom prst="rect">
            <a:avLst/>
          </a:prstGeom>
          <a:noFill/>
          <a:ln w="0">
            <a:noFill/>
          </a:ln>
        </p:spPr>
        <p:txBody>
          <a:bodyPr wrap="square" lIns="0" tIns="0" rIns="0" bIns="0" anchor="t">
            <a:normAutofit/>
          </a:bodyPr>
          <a:lstStyle/>
          <a:p>
            <a:pPr algn="l">
              <a:lnSpc>
                <a:spcPct val="102000"/>
              </a:lnSpc>
              <a:buNone/>
              <a:defRPr sz="2100" b="1" i="0">
                <a:solidFill>
                  <a:srgbClr val="5AD4D8"/>
                </a:solidFill>
                <a:latin typeface="Nimbus Sans"/>
                <a:ea typeface="Nimbus Sans"/>
                <a:cs typeface="Nimbus Sans"/>
              </a:defRPr>
            </a:pPr>
            <a:r>
              <a:rPr sz="2800" b="1" i="0" dirty="0">
                <a:solidFill>
                  <a:srgbClr val="5AD4D8"/>
                </a:solidFill>
                <a:latin typeface="Nimbus Sans"/>
                <a:ea typeface="Nimbus Sans"/>
                <a:cs typeface="Nimbus Sans"/>
              </a:rPr>
              <a:t>BATT-BRIDGE and the skills</a:t>
            </a:r>
          </a:p>
          <a:p>
            <a:pPr algn="l">
              <a:lnSpc>
                <a:spcPct val="102000"/>
              </a:lnSpc>
              <a:buNone/>
              <a:defRPr sz="2100" b="1" i="0">
                <a:solidFill>
                  <a:srgbClr val="5AD4D8"/>
                </a:solidFill>
                <a:latin typeface="Nimbus Sans"/>
                <a:ea typeface="Nimbus Sans"/>
                <a:cs typeface="Nimbus Sans"/>
              </a:defRPr>
            </a:pPr>
            <a:r>
              <a:rPr sz="2800" b="1" i="0" dirty="0">
                <a:solidFill>
                  <a:srgbClr val="5AD4D8"/>
                </a:solidFill>
                <a:latin typeface="Nimbus Sans"/>
                <a:ea typeface="Nimbus Sans"/>
                <a:cs typeface="Nimbus Sans"/>
              </a:rPr>
              <a:t>Europe needs for batteries</a:t>
            </a:r>
          </a:p>
        </p:txBody>
      </p:sp>
      <p:sp>
        <p:nvSpPr>
          <p:cNvPr id="7" name="Rettangolo 6">
            <a:extLst>
              <a:ext uri="{FF2B5EF4-FFF2-40B4-BE49-F238E27FC236}">
                <a16:creationId xmlns:a16="http://schemas.microsoft.com/office/drawing/2014/main" id="{210901AA-359C-4319-8290-1E9A06893404}"/>
              </a:ext>
            </a:extLst>
          </p:cNvPr>
          <p:cNvSpPr>
            <a:spLocks noGrp="1"/>
          </p:cNvSpPr>
          <p:nvPr/>
        </p:nvSpPr>
        <p:spPr>
          <a:xfrm>
            <a:off x="876300" y="3905250"/>
            <a:ext cx="3429000" cy="342900"/>
          </a:xfrm>
          <a:prstGeom prst="rect">
            <a:avLst/>
          </a:prstGeom>
          <a:noFill/>
          <a:ln w="0">
            <a:noFill/>
          </a:ln>
        </p:spPr>
        <p:txBody>
          <a:bodyPr wrap="square" lIns="0" tIns="0" rIns="0" bIns="0" anchor="t">
            <a:normAutofit/>
          </a:bodyPr>
          <a:lstStyle/>
          <a:p>
            <a:pPr algn="l">
              <a:lnSpc>
                <a:spcPct val="100000"/>
              </a:lnSpc>
              <a:buNone/>
              <a:defRPr sz="1800" b="1" i="0">
                <a:solidFill>
                  <a:srgbClr val="F7FAFA"/>
                </a:solidFill>
                <a:latin typeface="Nimbus Sans"/>
                <a:ea typeface="Nimbus Sans"/>
                <a:cs typeface="Nimbus Sans"/>
              </a:defRPr>
            </a:pPr>
            <a:r>
              <a:rPr sz="1800" b="1" i="0">
                <a:solidFill>
                  <a:srgbClr val="F7FAFA"/>
                </a:solidFill>
                <a:latin typeface="Nimbus Sans"/>
                <a:ea typeface="Nimbus Sans"/>
                <a:cs typeface="Nimbus Sans"/>
              </a:rPr>
              <a:t>Silvia Bodoardo</a:t>
            </a:r>
          </a:p>
        </p:txBody>
      </p:sp>
      <p:sp>
        <p:nvSpPr>
          <p:cNvPr id="8" name="Rettangolo 7">
            <a:extLst>
              <a:ext uri="{FF2B5EF4-FFF2-40B4-BE49-F238E27FC236}">
                <a16:creationId xmlns:a16="http://schemas.microsoft.com/office/drawing/2014/main" id="{F1DA737F-E224-433B-97BD-BDF677EE17E2}"/>
              </a:ext>
            </a:extLst>
          </p:cNvPr>
          <p:cNvSpPr>
            <a:spLocks noGrp="1"/>
          </p:cNvSpPr>
          <p:nvPr/>
        </p:nvSpPr>
        <p:spPr>
          <a:xfrm>
            <a:off x="876300" y="4276725"/>
            <a:ext cx="4953000" cy="266700"/>
          </a:xfrm>
          <a:prstGeom prst="rect">
            <a:avLst/>
          </a:prstGeom>
          <a:noFill/>
          <a:ln w="0">
            <a:noFill/>
          </a:ln>
        </p:spPr>
        <p:txBody>
          <a:bodyPr wrap="square" lIns="0" tIns="0" rIns="0" bIns="0" anchor="t">
            <a:normAutofit/>
          </a:bodyPr>
          <a:lstStyle/>
          <a:p>
            <a:pPr algn="l">
              <a:lnSpc>
                <a:spcPct val="100000"/>
              </a:lnSpc>
              <a:buNone/>
              <a:defRPr sz="1350" b="0" i="0">
                <a:solidFill>
                  <a:srgbClr val="C2D5DB"/>
                </a:solidFill>
                <a:latin typeface="Nimbus Sans"/>
                <a:ea typeface="Nimbus Sans"/>
                <a:cs typeface="Nimbus Sans"/>
              </a:defRPr>
            </a:pPr>
            <a:r>
              <a:rPr sz="1350" b="0" i="0" dirty="0" err="1">
                <a:solidFill>
                  <a:srgbClr val="C2D5DB"/>
                </a:solidFill>
                <a:latin typeface="Nimbus Sans"/>
                <a:ea typeface="Nimbus Sans"/>
                <a:cs typeface="Nimbus Sans"/>
              </a:rPr>
              <a:t>Politecnico</a:t>
            </a:r>
            <a:r>
              <a:rPr sz="1350" b="0" i="0" dirty="0">
                <a:solidFill>
                  <a:srgbClr val="C2D5DB"/>
                </a:solidFill>
                <a:latin typeface="Nimbus Sans"/>
                <a:ea typeface="Nimbus Sans"/>
                <a:cs typeface="Nimbus Sans"/>
              </a:rPr>
              <a:t> di Torino, </a:t>
            </a:r>
          </a:p>
        </p:txBody>
      </p:sp>
      <p:sp>
        <p:nvSpPr>
          <p:cNvPr id="9" name="Rettangolo con angoli arrotondati 8">
            <a:extLst>
              <a:ext uri="{FF2B5EF4-FFF2-40B4-BE49-F238E27FC236}">
                <a16:creationId xmlns:a16="http://schemas.microsoft.com/office/drawing/2014/main" id="{39111132-C116-43F7-8AB9-E41413203570}"/>
              </a:ext>
            </a:extLst>
          </p:cNvPr>
          <p:cNvSpPr>
            <a:spLocks noGrp="1"/>
          </p:cNvSpPr>
          <p:nvPr/>
        </p:nvSpPr>
        <p:spPr>
          <a:xfrm>
            <a:off x="876300" y="5029200"/>
            <a:ext cx="2667000" cy="285750"/>
          </a:xfrm>
          <a:prstGeom prst="roundRect">
            <a:avLst>
              <a:gd name="adj" fmla="val 50000"/>
            </a:avLst>
          </a:prstGeom>
          <a:solidFill>
            <a:srgbClr val="00A6A6"/>
          </a:solidFill>
          <a:ln w="0">
            <a:noFill/>
          </a:ln>
        </p:spPr>
        <p:txBody>
          <a:bodyPr lIns="76200" tIns="0" rIns="76200" bIns="0" anchor="ctr">
            <a:normAutofit/>
          </a:bodyPr>
          <a:lstStyle/>
          <a:p>
            <a:pPr algn="ctr">
              <a:defRPr sz="1050" b="1">
                <a:solidFill>
                  <a:srgbClr val="F7FAFA"/>
                </a:solidFill>
                <a:latin typeface="Nimbus Sans"/>
                <a:ea typeface="Nimbus Sans"/>
                <a:cs typeface="Nimbus Sans"/>
              </a:defRPr>
            </a:pPr>
            <a:r>
              <a:rPr sz="1050" b="1">
                <a:solidFill>
                  <a:srgbClr val="F7FAFA"/>
                </a:solidFill>
                <a:latin typeface="Nimbus Sans"/>
                <a:ea typeface="Nimbus Sans"/>
                <a:cs typeface="Nimbus Sans"/>
              </a:rPr>
              <a:t>BATTERY DAY, E-TECH EUROPE</a:t>
            </a:r>
          </a:p>
        </p:txBody>
      </p:sp>
      <p:sp>
        <p:nvSpPr>
          <p:cNvPr id="10" name="Rettangolo 9">
            <a:extLst>
              <a:ext uri="{FF2B5EF4-FFF2-40B4-BE49-F238E27FC236}">
                <a16:creationId xmlns:a16="http://schemas.microsoft.com/office/drawing/2014/main" id="{6E051253-9138-4D27-AB67-26E738117985}"/>
              </a:ext>
            </a:extLst>
          </p:cNvPr>
          <p:cNvSpPr>
            <a:spLocks noGrp="1"/>
          </p:cNvSpPr>
          <p:nvPr/>
        </p:nvSpPr>
        <p:spPr>
          <a:xfrm>
            <a:off x="876300" y="5467350"/>
            <a:ext cx="4000500" cy="266700"/>
          </a:xfrm>
          <a:prstGeom prst="rect">
            <a:avLst/>
          </a:prstGeom>
          <a:noFill/>
          <a:ln w="0">
            <a:noFill/>
          </a:ln>
        </p:spPr>
        <p:txBody>
          <a:bodyPr wrap="square" lIns="0" tIns="0" rIns="0" bIns="0" anchor="t">
            <a:normAutofit/>
          </a:bodyPr>
          <a:lstStyle/>
          <a:p>
            <a:pPr algn="l">
              <a:lnSpc>
                <a:spcPct val="100000"/>
              </a:lnSpc>
              <a:buNone/>
              <a:defRPr sz="1275" b="0" i="0">
                <a:solidFill>
                  <a:srgbClr val="C2D5DB"/>
                </a:solidFill>
                <a:latin typeface="Nimbus Sans"/>
                <a:ea typeface="Nimbus Sans"/>
                <a:cs typeface="Nimbus Sans"/>
              </a:defRPr>
            </a:pPr>
            <a:r>
              <a:rPr sz="1275" b="0" i="0">
                <a:solidFill>
                  <a:srgbClr val="C2D5DB"/>
                </a:solidFill>
                <a:latin typeface="Nimbus Sans"/>
                <a:ea typeface="Nimbus Sans"/>
                <a:cs typeface="Nimbus Sans"/>
              </a:rPr>
              <a:t>Bologna, 8 October 2026</a:t>
            </a:r>
          </a:p>
        </p:txBody>
      </p:sp>
      <p:sp>
        <p:nvSpPr>
          <p:cNvPr id="11" name="Rettangolo con angoli arrotondati 10">
            <a:extLst>
              <a:ext uri="{FF2B5EF4-FFF2-40B4-BE49-F238E27FC236}">
                <a16:creationId xmlns:a16="http://schemas.microsoft.com/office/drawing/2014/main" id="{9E7E6102-3617-4801-890E-66D8E9810E3D}"/>
              </a:ext>
            </a:extLst>
          </p:cNvPr>
          <p:cNvSpPr>
            <a:spLocks noGrp="1"/>
          </p:cNvSpPr>
          <p:nvPr/>
        </p:nvSpPr>
        <p:spPr>
          <a:xfrm>
            <a:off x="781050" y="5876925"/>
            <a:ext cx="1676400" cy="571500"/>
          </a:xfrm>
          <a:prstGeom prst="roundRect">
            <a:avLst>
              <a:gd name="adj" fmla="val 16667"/>
            </a:avLst>
          </a:prstGeom>
          <a:solidFill>
            <a:srgbClr val="FFFFFF">
              <a:alpha val="92000"/>
            </a:srgbClr>
          </a:solidFill>
          <a:ln w="0">
            <a:noFill/>
          </a:ln>
        </p:spPr>
        <p:txBody>
          <a:bodyPr/>
          <a:lstStyle/>
          <a:p>
            <a:endParaRPr lang="it-IT"/>
          </a:p>
        </p:txBody>
      </p:sp>
      <p:pic>
        <p:nvPicPr>
          <p:cNvPr id="24" name="Immagine 23"/>
          <p:cNvPicPr>
            <a:picLocks noChangeAspect="1"/>
          </p:cNvPicPr>
          <p:nvPr/>
        </p:nvPicPr>
        <p:blipFill>
          <a:blip r:embed="rId3"/>
          <a:stretch/>
        </p:blipFill>
        <p:spPr>
          <a:xfrm>
            <a:off x="1073758" y="5962650"/>
            <a:ext cx="995733" cy="438150"/>
          </a:xfrm>
          <a:prstGeom prst="rect">
            <a:avLst/>
          </a:prstGeom>
        </p:spPr>
      </p:pic>
      <p:pic>
        <p:nvPicPr>
          <p:cNvPr id="14" name="Immagine 13">
            <a:extLst>
              <a:ext uri="{FF2B5EF4-FFF2-40B4-BE49-F238E27FC236}">
                <a16:creationId xmlns:a16="http://schemas.microsoft.com/office/drawing/2014/main" id="{2AF68FBB-0F8D-D678-A98D-5DF5B260295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261472" y="1920875"/>
            <a:ext cx="5339978" cy="3546475"/>
          </a:xfrm>
          <a:prstGeom prst="rect">
            <a:avLst/>
          </a:prstGeom>
        </p:spPr>
      </p:pic>
    </p:spTree>
    <p:extLst>
      <p:ext uri="{BB962C8B-B14F-4D97-AF65-F5344CB8AC3E}">
        <p14:creationId xmlns:p14="http://schemas.microsoft.com/office/powerpoint/2010/main" val="10888858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071B2E"/>
        </a:solidFill>
        <a:effectLst/>
      </p:bgPr>
    </p:bg>
    <p:spTree>
      <p:nvGrpSpPr>
        <p:cNvPr id="1" name=""/>
        <p:cNvGrpSpPr/>
        <p:nvPr/>
      </p:nvGrpSpPr>
      <p:grpSpPr>
        <a:xfrm>
          <a:off x="0" y="0"/>
          <a:ext cx="0" cy="0"/>
          <a:chOff x="0" y="0"/>
          <a:chExt cx="0" cy="0"/>
        </a:xfrm>
      </p:grpSpPr>
      <p:sp>
        <p:nvSpPr>
          <p:cNvPr id="28" name="Ovale 27">
            <a:extLst>
              <a:ext uri="{FF2B5EF4-FFF2-40B4-BE49-F238E27FC236}">
                <a16:creationId xmlns:a16="http://schemas.microsoft.com/office/drawing/2014/main" id="{FD749FB7-B772-473F-A509-98D085DCC48D}"/>
              </a:ext>
            </a:extLst>
          </p:cNvPr>
          <p:cNvSpPr>
            <a:spLocks noGrp="1"/>
          </p:cNvSpPr>
          <p:nvPr/>
        </p:nvSpPr>
        <p:spPr>
          <a:xfrm>
            <a:off x="10477500" y="0"/>
            <a:ext cx="1714500" cy="1714500"/>
          </a:xfrm>
          <a:prstGeom prst="ellipse">
            <a:avLst/>
          </a:prstGeom>
          <a:solidFill>
            <a:srgbClr val="00A6A6">
              <a:alpha val="12000"/>
            </a:srgbClr>
          </a:solidFill>
          <a:ln w="0">
            <a:noFill/>
          </a:ln>
        </p:spPr>
        <p:txBody>
          <a:bodyPr/>
          <a:lstStyle/>
          <a:p>
            <a:endParaRPr lang="it-IT"/>
          </a:p>
        </p:txBody>
      </p:sp>
      <p:sp>
        <p:nvSpPr>
          <p:cNvPr id="2" name="Ovale 1">
            <a:extLst>
              <a:ext uri="{FF2B5EF4-FFF2-40B4-BE49-F238E27FC236}">
                <a16:creationId xmlns:a16="http://schemas.microsoft.com/office/drawing/2014/main" id="{A03069EB-7CDF-4777-B736-5249EF5F051C}"/>
              </a:ext>
            </a:extLst>
          </p:cNvPr>
          <p:cNvSpPr>
            <a:spLocks noGrp="1"/>
          </p:cNvSpPr>
          <p:nvPr/>
        </p:nvSpPr>
        <p:spPr>
          <a:xfrm>
            <a:off x="10668000" y="5334000"/>
            <a:ext cx="1524000" cy="1524000"/>
          </a:xfrm>
          <a:prstGeom prst="ellipse">
            <a:avLst/>
          </a:prstGeom>
          <a:solidFill>
            <a:srgbClr val="9AD83D">
              <a:alpha val="10000"/>
            </a:srgbClr>
          </a:solidFill>
          <a:ln w="0">
            <a:noFill/>
          </a:ln>
        </p:spPr>
        <p:txBody>
          <a:bodyPr/>
          <a:lstStyle/>
          <a:p>
            <a:endParaRPr lang="it-IT"/>
          </a:p>
        </p:txBody>
      </p:sp>
      <p:sp>
        <p:nvSpPr>
          <p:cNvPr id="3" name="Rettangolo 2">
            <a:extLst>
              <a:ext uri="{FF2B5EF4-FFF2-40B4-BE49-F238E27FC236}">
                <a16:creationId xmlns:a16="http://schemas.microsoft.com/office/drawing/2014/main" id="{12C22D33-C67F-43B8-9475-5FE3F269B0DF}"/>
              </a:ext>
            </a:extLst>
          </p:cNvPr>
          <p:cNvSpPr>
            <a:spLocks noGrp="1"/>
          </p:cNvSpPr>
          <p:nvPr/>
        </p:nvSpPr>
        <p:spPr>
          <a:xfrm>
            <a:off x="609600" y="342900"/>
            <a:ext cx="5905500" cy="228600"/>
          </a:xfrm>
          <a:prstGeom prst="rect">
            <a:avLst/>
          </a:prstGeom>
          <a:noFill/>
          <a:ln w="0">
            <a:noFill/>
          </a:ln>
        </p:spPr>
        <p:txBody>
          <a:bodyPr wrap="square" lIns="0" tIns="0" rIns="0" bIns="0" anchor="t">
            <a:noAutofit/>
          </a:bodyPr>
          <a:lstStyle/>
          <a:p>
            <a:pPr algn="l">
              <a:lnSpc>
                <a:spcPct val="100000"/>
              </a:lnSpc>
              <a:buNone/>
              <a:defRPr sz="1050" b="1" i="0">
                <a:solidFill>
                  <a:srgbClr val="5AD4D8"/>
                </a:solidFill>
                <a:latin typeface="Nimbus Sans"/>
                <a:ea typeface="Nimbus Sans"/>
                <a:cs typeface="Nimbus Sans"/>
              </a:defRPr>
            </a:pPr>
            <a:r>
              <a:rPr sz="2000" b="1" i="0" dirty="0">
                <a:solidFill>
                  <a:srgbClr val="5AD4D8"/>
                </a:solidFill>
                <a:latin typeface="Nimbus Sans"/>
                <a:ea typeface="Nimbus Sans"/>
                <a:cs typeface="Nimbus Sans"/>
              </a:rPr>
              <a:t>THE CHALLENGE</a:t>
            </a:r>
          </a:p>
        </p:txBody>
      </p:sp>
      <p:sp>
        <p:nvSpPr>
          <p:cNvPr id="4" name="Rettangolo 3">
            <a:extLst>
              <a:ext uri="{FF2B5EF4-FFF2-40B4-BE49-F238E27FC236}">
                <a16:creationId xmlns:a16="http://schemas.microsoft.com/office/drawing/2014/main" id="{20681990-2AB7-449E-BB1A-BDBC600FB7A5}"/>
              </a:ext>
            </a:extLst>
          </p:cNvPr>
          <p:cNvSpPr>
            <a:spLocks noGrp="1"/>
          </p:cNvSpPr>
          <p:nvPr/>
        </p:nvSpPr>
        <p:spPr>
          <a:xfrm>
            <a:off x="609600" y="638175"/>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F7FAFA"/>
                </a:solidFill>
                <a:latin typeface="Nimbus Sans"/>
                <a:ea typeface="Nimbus Sans"/>
                <a:cs typeface="Nimbus Sans"/>
              </a:defRPr>
            </a:pPr>
            <a:r>
              <a:rPr sz="2850" b="1" i="0">
                <a:solidFill>
                  <a:srgbClr val="F7FAFA"/>
                </a:solidFill>
                <a:latin typeface="Nimbus Sans"/>
                <a:ea typeface="Nimbus Sans"/>
                <a:cs typeface="Nimbus Sans"/>
              </a:rPr>
              <a:t>The bottleneck lies between knowledge and deployment</a:t>
            </a:r>
          </a:p>
        </p:txBody>
      </p:sp>
      <p:sp>
        <p:nvSpPr>
          <p:cNvPr id="5" name="Rettangolo 4">
            <a:extLst>
              <a:ext uri="{FF2B5EF4-FFF2-40B4-BE49-F238E27FC236}">
                <a16:creationId xmlns:a16="http://schemas.microsoft.com/office/drawing/2014/main" id="{F8D0DFDA-E9EA-49A0-A1DA-9DBD132AD791}"/>
              </a:ext>
            </a:extLst>
          </p:cNvPr>
          <p:cNvSpPr>
            <a:spLocks noGrp="1"/>
          </p:cNvSpPr>
          <p:nvPr/>
        </p:nvSpPr>
        <p:spPr>
          <a:xfrm>
            <a:off x="1162050" y="1809750"/>
            <a:ext cx="685800" cy="514350"/>
          </a:xfrm>
          <a:prstGeom prst="rect">
            <a:avLst/>
          </a:prstGeom>
          <a:noFill/>
          <a:ln w="0">
            <a:noFill/>
          </a:ln>
        </p:spPr>
        <p:txBody>
          <a:bodyPr wrap="square" lIns="0" tIns="0" rIns="0" bIns="0" anchor="t">
            <a:noAutofit/>
          </a:bodyPr>
          <a:lstStyle/>
          <a:p>
            <a:pPr algn="l">
              <a:lnSpc>
                <a:spcPct val="100000"/>
              </a:lnSpc>
              <a:buNone/>
              <a:defRPr sz="3300" b="1" i="0">
                <a:solidFill>
                  <a:srgbClr val="5AD4D8"/>
                </a:solidFill>
                <a:latin typeface="Nimbus Sans"/>
                <a:ea typeface="Nimbus Sans"/>
                <a:cs typeface="Nimbus Sans"/>
              </a:defRPr>
            </a:pPr>
            <a:r>
              <a:rPr sz="4000" b="1" i="0">
                <a:solidFill>
                  <a:srgbClr val="5AD4D8"/>
                </a:solidFill>
                <a:latin typeface="Nimbus Sans"/>
                <a:ea typeface="Nimbus Sans"/>
                <a:cs typeface="Nimbus Sans"/>
              </a:rPr>
              <a:t>01</a:t>
            </a:r>
          </a:p>
        </p:txBody>
      </p:sp>
      <p:sp>
        <p:nvSpPr>
          <p:cNvPr id="6" name="Rettangolo 5">
            <a:extLst>
              <a:ext uri="{FF2B5EF4-FFF2-40B4-BE49-F238E27FC236}">
                <a16:creationId xmlns:a16="http://schemas.microsoft.com/office/drawing/2014/main" id="{B1F595FB-6AA2-4AB4-A785-8C5B5CE63ED7}"/>
              </a:ext>
            </a:extLst>
          </p:cNvPr>
          <p:cNvSpPr>
            <a:spLocks noGrp="1"/>
          </p:cNvSpPr>
          <p:nvPr/>
        </p:nvSpPr>
        <p:spPr>
          <a:xfrm>
            <a:off x="1116330" y="2428875"/>
            <a:ext cx="2762250" cy="323850"/>
          </a:xfrm>
          <a:prstGeom prst="rect">
            <a:avLst/>
          </a:prstGeom>
          <a:noFill/>
          <a:ln w="0">
            <a:noFill/>
          </a:ln>
        </p:spPr>
        <p:txBody>
          <a:bodyPr wrap="square" lIns="0" tIns="0" rIns="0" bIns="0" anchor="t">
            <a:normAutofit/>
          </a:bodyPr>
          <a:lstStyle/>
          <a:p>
            <a:pPr algn="l">
              <a:lnSpc>
                <a:spcPct val="100000"/>
              </a:lnSpc>
              <a:buNone/>
              <a:defRPr sz="1650"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RESEARCH</a:t>
            </a:r>
          </a:p>
        </p:txBody>
      </p:sp>
      <p:sp>
        <p:nvSpPr>
          <p:cNvPr id="7" name="Rettangolo 6">
            <a:extLst>
              <a:ext uri="{FF2B5EF4-FFF2-40B4-BE49-F238E27FC236}">
                <a16:creationId xmlns:a16="http://schemas.microsoft.com/office/drawing/2014/main" id="{8A169EE2-25C4-40A1-A790-AEAC773B7CE9}"/>
              </a:ext>
            </a:extLst>
          </p:cNvPr>
          <p:cNvSpPr>
            <a:spLocks noGrp="1"/>
          </p:cNvSpPr>
          <p:nvPr/>
        </p:nvSpPr>
        <p:spPr>
          <a:xfrm>
            <a:off x="1116330" y="2867025"/>
            <a:ext cx="2762250" cy="609600"/>
          </a:xfrm>
          <a:prstGeom prst="rect">
            <a:avLst/>
          </a:prstGeom>
          <a:noFill/>
          <a:ln w="0">
            <a:noFill/>
          </a:ln>
        </p:spPr>
        <p:txBody>
          <a:bodyPr wrap="square" lIns="0" tIns="0" rIns="0" bIns="0" anchor="t">
            <a:noAutofit/>
          </a:bodyPr>
          <a:lstStyle/>
          <a:p>
            <a:pPr algn="l">
              <a:lnSpc>
                <a:spcPct val="105000"/>
              </a:lnSpc>
              <a:buNone/>
              <a:defRPr sz="1350" b="0" i="0">
                <a:solidFill>
                  <a:srgbClr val="BED0D6"/>
                </a:solidFill>
                <a:latin typeface="Nimbus Sans"/>
                <a:ea typeface="Nimbus Sans"/>
                <a:cs typeface="Nimbus Sans"/>
              </a:defRPr>
            </a:pPr>
            <a:r>
              <a:rPr sz="2000" b="0" i="0" dirty="0">
                <a:solidFill>
                  <a:srgbClr val="BED0D6"/>
                </a:solidFill>
                <a:latin typeface="Nimbus Sans"/>
                <a:ea typeface="Nimbus Sans"/>
                <a:cs typeface="Nimbus Sans"/>
              </a:rPr>
              <a:t>results, data, new chemistries</a:t>
            </a:r>
          </a:p>
        </p:txBody>
      </p:sp>
      <p:sp>
        <p:nvSpPr>
          <p:cNvPr id="8" name="Connettore dritto 7">
            <a:extLst>
              <a:ext uri="{FF2B5EF4-FFF2-40B4-BE49-F238E27FC236}">
                <a16:creationId xmlns:a16="http://schemas.microsoft.com/office/drawing/2014/main" id="{A9589C38-4205-417B-8229-5C2AE31B32B3}"/>
              </a:ext>
            </a:extLst>
          </p:cNvPr>
          <p:cNvSpPr>
            <a:spLocks noGrp="1"/>
          </p:cNvSpPr>
          <p:nvPr/>
        </p:nvSpPr>
        <p:spPr>
          <a:xfrm>
            <a:off x="3897630" y="2571750"/>
            <a:ext cx="514350" cy="0"/>
          </a:xfrm>
          <a:prstGeom prst="line">
            <a:avLst/>
          </a:prstGeom>
          <a:noFill/>
          <a:ln w="19050">
            <a:solidFill>
              <a:srgbClr val="6F8C98"/>
            </a:solidFill>
            <a:prstDash val="solid"/>
          </a:ln>
        </p:spPr>
        <p:txBody>
          <a:bodyPr/>
          <a:lstStyle/>
          <a:p>
            <a:endParaRPr lang="it-IT" sz="2000"/>
          </a:p>
        </p:txBody>
      </p:sp>
      <p:sp>
        <p:nvSpPr>
          <p:cNvPr id="9" name="Freccia di espansione 8">
            <a:extLst>
              <a:ext uri="{FF2B5EF4-FFF2-40B4-BE49-F238E27FC236}">
                <a16:creationId xmlns:a16="http://schemas.microsoft.com/office/drawing/2014/main" id="{6D33E7B7-CBDF-451D-AD4E-09FED4DE30E0}"/>
              </a:ext>
            </a:extLst>
          </p:cNvPr>
          <p:cNvSpPr>
            <a:spLocks noGrp="1"/>
          </p:cNvSpPr>
          <p:nvPr/>
        </p:nvSpPr>
        <p:spPr>
          <a:xfrm>
            <a:off x="4335780" y="2457450"/>
            <a:ext cx="190500" cy="228600"/>
          </a:xfrm>
          <a:prstGeom prst="chevron">
            <a:avLst/>
          </a:prstGeom>
          <a:solidFill>
            <a:srgbClr val="00A6A6"/>
          </a:solidFill>
          <a:ln w="0">
            <a:noFill/>
          </a:ln>
        </p:spPr>
        <p:txBody>
          <a:bodyPr/>
          <a:lstStyle/>
          <a:p>
            <a:endParaRPr lang="it-IT" sz="2000"/>
          </a:p>
        </p:txBody>
      </p:sp>
      <p:sp>
        <p:nvSpPr>
          <p:cNvPr id="10" name="Rettangolo 9">
            <a:extLst>
              <a:ext uri="{FF2B5EF4-FFF2-40B4-BE49-F238E27FC236}">
                <a16:creationId xmlns:a16="http://schemas.microsoft.com/office/drawing/2014/main" id="{70FDE9A3-7258-4DFE-98B2-D8A88E3A5111}"/>
              </a:ext>
            </a:extLst>
          </p:cNvPr>
          <p:cNvSpPr>
            <a:spLocks noGrp="1"/>
          </p:cNvSpPr>
          <p:nvPr/>
        </p:nvSpPr>
        <p:spPr>
          <a:xfrm>
            <a:off x="4781550" y="1809750"/>
            <a:ext cx="685800" cy="514350"/>
          </a:xfrm>
          <a:prstGeom prst="rect">
            <a:avLst/>
          </a:prstGeom>
          <a:noFill/>
          <a:ln w="0">
            <a:noFill/>
          </a:ln>
        </p:spPr>
        <p:txBody>
          <a:bodyPr wrap="square" lIns="0" tIns="0" rIns="0" bIns="0" anchor="t">
            <a:noAutofit/>
          </a:bodyPr>
          <a:lstStyle/>
          <a:p>
            <a:pPr algn="l">
              <a:lnSpc>
                <a:spcPct val="100000"/>
              </a:lnSpc>
              <a:buNone/>
              <a:defRPr sz="3300" b="1" i="0">
                <a:solidFill>
                  <a:srgbClr val="9AD83D"/>
                </a:solidFill>
                <a:latin typeface="Nimbus Sans"/>
                <a:ea typeface="Nimbus Sans"/>
                <a:cs typeface="Nimbus Sans"/>
              </a:defRPr>
            </a:pPr>
            <a:r>
              <a:rPr sz="4000" b="1" i="0">
                <a:solidFill>
                  <a:srgbClr val="9AD83D"/>
                </a:solidFill>
                <a:latin typeface="Nimbus Sans"/>
                <a:ea typeface="Nimbus Sans"/>
                <a:cs typeface="Nimbus Sans"/>
              </a:rPr>
              <a:t>02</a:t>
            </a:r>
          </a:p>
        </p:txBody>
      </p:sp>
      <p:sp>
        <p:nvSpPr>
          <p:cNvPr id="11" name="Rettangolo 10">
            <a:extLst>
              <a:ext uri="{FF2B5EF4-FFF2-40B4-BE49-F238E27FC236}">
                <a16:creationId xmlns:a16="http://schemas.microsoft.com/office/drawing/2014/main" id="{709A8BE1-6861-4D11-A9C7-58C3E9BF7791}"/>
              </a:ext>
            </a:extLst>
          </p:cNvPr>
          <p:cNvSpPr>
            <a:spLocks noGrp="1"/>
          </p:cNvSpPr>
          <p:nvPr/>
        </p:nvSpPr>
        <p:spPr>
          <a:xfrm>
            <a:off x="4735830" y="2428875"/>
            <a:ext cx="2762250" cy="323850"/>
          </a:xfrm>
          <a:prstGeom prst="rect">
            <a:avLst/>
          </a:prstGeom>
          <a:noFill/>
          <a:ln w="0">
            <a:noFill/>
          </a:ln>
        </p:spPr>
        <p:txBody>
          <a:bodyPr wrap="square" lIns="0" tIns="0" rIns="0" bIns="0" anchor="t">
            <a:normAutofit/>
          </a:bodyPr>
          <a:lstStyle/>
          <a:p>
            <a:pPr algn="l">
              <a:lnSpc>
                <a:spcPct val="100000"/>
              </a:lnSpc>
              <a:buNone/>
              <a:defRPr sz="1650"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SCALE-UP</a:t>
            </a:r>
          </a:p>
        </p:txBody>
      </p:sp>
      <p:sp>
        <p:nvSpPr>
          <p:cNvPr id="12" name="Rettangolo 11">
            <a:extLst>
              <a:ext uri="{FF2B5EF4-FFF2-40B4-BE49-F238E27FC236}">
                <a16:creationId xmlns:a16="http://schemas.microsoft.com/office/drawing/2014/main" id="{D67DE5E4-1F6A-48BA-9F2F-0CBAA8314290}"/>
              </a:ext>
            </a:extLst>
          </p:cNvPr>
          <p:cNvSpPr>
            <a:spLocks noGrp="1"/>
          </p:cNvSpPr>
          <p:nvPr/>
        </p:nvSpPr>
        <p:spPr>
          <a:xfrm>
            <a:off x="4735830" y="2867025"/>
            <a:ext cx="2762250" cy="609600"/>
          </a:xfrm>
          <a:prstGeom prst="rect">
            <a:avLst/>
          </a:prstGeom>
          <a:noFill/>
          <a:ln w="0">
            <a:noFill/>
          </a:ln>
        </p:spPr>
        <p:txBody>
          <a:bodyPr wrap="square" lIns="0" tIns="0" rIns="0" bIns="0" anchor="t">
            <a:noAutofit/>
          </a:bodyPr>
          <a:lstStyle/>
          <a:p>
            <a:pPr algn="l">
              <a:lnSpc>
                <a:spcPct val="105000"/>
              </a:lnSpc>
              <a:buNone/>
              <a:defRPr sz="1350" b="0" i="0">
                <a:solidFill>
                  <a:srgbClr val="BED0D6"/>
                </a:solidFill>
                <a:latin typeface="Nimbus Sans"/>
                <a:ea typeface="Nimbus Sans"/>
                <a:cs typeface="Nimbus Sans"/>
              </a:defRPr>
            </a:pPr>
            <a:r>
              <a:rPr sz="2000" b="0" i="0" dirty="0">
                <a:solidFill>
                  <a:srgbClr val="BED0D6"/>
                </a:solidFill>
                <a:latin typeface="Nimbus Sans"/>
                <a:ea typeface="Nimbus Sans"/>
                <a:cs typeface="Nimbus Sans"/>
              </a:rPr>
              <a:t>process windows, quality, reproducibility</a:t>
            </a:r>
          </a:p>
        </p:txBody>
      </p:sp>
      <p:sp>
        <p:nvSpPr>
          <p:cNvPr id="13" name="Connettore dritto 12">
            <a:extLst>
              <a:ext uri="{FF2B5EF4-FFF2-40B4-BE49-F238E27FC236}">
                <a16:creationId xmlns:a16="http://schemas.microsoft.com/office/drawing/2014/main" id="{15FDC0B8-DDB6-4B60-B22E-64E0F399F3AA}"/>
              </a:ext>
            </a:extLst>
          </p:cNvPr>
          <p:cNvSpPr>
            <a:spLocks noGrp="1"/>
          </p:cNvSpPr>
          <p:nvPr/>
        </p:nvSpPr>
        <p:spPr>
          <a:xfrm>
            <a:off x="7517130" y="2571750"/>
            <a:ext cx="514350" cy="0"/>
          </a:xfrm>
          <a:prstGeom prst="line">
            <a:avLst/>
          </a:prstGeom>
          <a:noFill/>
          <a:ln w="19050">
            <a:solidFill>
              <a:srgbClr val="6F8C98"/>
            </a:solidFill>
            <a:prstDash val="solid"/>
          </a:ln>
        </p:spPr>
        <p:txBody>
          <a:bodyPr/>
          <a:lstStyle/>
          <a:p>
            <a:endParaRPr lang="it-IT" sz="2000"/>
          </a:p>
        </p:txBody>
      </p:sp>
      <p:sp>
        <p:nvSpPr>
          <p:cNvPr id="14" name="Freccia di espansione 13">
            <a:extLst>
              <a:ext uri="{FF2B5EF4-FFF2-40B4-BE49-F238E27FC236}">
                <a16:creationId xmlns:a16="http://schemas.microsoft.com/office/drawing/2014/main" id="{6DCAE70D-C1A0-4B25-8DC6-EC1781A18101}"/>
              </a:ext>
            </a:extLst>
          </p:cNvPr>
          <p:cNvSpPr>
            <a:spLocks noGrp="1"/>
          </p:cNvSpPr>
          <p:nvPr/>
        </p:nvSpPr>
        <p:spPr>
          <a:xfrm>
            <a:off x="7955280" y="2457450"/>
            <a:ext cx="190500" cy="228600"/>
          </a:xfrm>
          <a:prstGeom prst="chevron">
            <a:avLst/>
          </a:prstGeom>
          <a:solidFill>
            <a:srgbClr val="00A6A6"/>
          </a:solidFill>
          <a:ln w="0">
            <a:noFill/>
          </a:ln>
        </p:spPr>
        <p:txBody>
          <a:bodyPr/>
          <a:lstStyle/>
          <a:p>
            <a:endParaRPr lang="it-IT" sz="2000"/>
          </a:p>
        </p:txBody>
      </p:sp>
      <p:sp>
        <p:nvSpPr>
          <p:cNvPr id="15" name="Rettangolo 14">
            <a:extLst>
              <a:ext uri="{FF2B5EF4-FFF2-40B4-BE49-F238E27FC236}">
                <a16:creationId xmlns:a16="http://schemas.microsoft.com/office/drawing/2014/main" id="{58278DC6-0564-4F67-AC73-0595398F1A9A}"/>
              </a:ext>
            </a:extLst>
          </p:cNvPr>
          <p:cNvSpPr>
            <a:spLocks noGrp="1"/>
          </p:cNvSpPr>
          <p:nvPr/>
        </p:nvSpPr>
        <p:spPr>
          <a:xfrm>
            <a:off x="8401050" y="1809750"/>
            <a:ext cx="685800" cy="514350"/>
          </a:xfrm>
          <a:prstGeom prst="rect">
            <a:avLst/>
          </a:prstGeom>
          <a:noFill/>
          <a:ln w="0">
            <a:noFill/>
          </a:ln>
        </p:spPr>
        <p:txBody>
          <a:bodyPr wrap="square" lIns="0" tIns="0" rIns="0" bIns="0" anchor="t">
            <a:noAutofit/>
          </a:bodyPr>
          <a:lstStyle/>
          <a:p>
            <a:pPr algn="l">
              <a:lnSpc>
                <a:spcPct val="100000"/>
              </a:lnSpc>
              <a:buNone/>
              <a:defRPr sz="3300" b="1" i="0">
                <a:solidFill>
                  <a:srgbClr val="F0B44D"/>
                </a:solidFill>
                <a:latin typeface="Nimbus Sans"/>
                <a:ea typeface="Nimbus Sans"/>
                <a:cs typeface="Nimbus Sans"/>
              </a:defRPr>
            </a:pPr>
            <a:r>
              <a:rPr sz="4000" b="1" i="0">
                <a:solidFill>
                  <a:srgbClr val="F0B44D"/>
                </a:solidFill>
                <a:latin typeface="Nimbus Sans"/>
                <a:ea typeface="Nimbus Sans"/>
                <a:cs typeface="Nimbus Sans"/>
              </a:rPr>
              <a:t>03</a:t>
            </a:r>
          </a:p>
        </p:txBody>
      </p:sp>
      <p:sp>
        <p:nvSpPr>
          <p:cNvPr id="16" name="Rettangolo 15">
            <a:extLst>
              <a:ext uri="{FF2B5EF4-FFF2-40B4-BE49-F238E27FC236}">
                <a16:creationId xmlns:a16="http://schemas.microsoft.com/office/drawing/2014/main" id="{F9BC9D03-BFAA-40DD-BCF9-AB2AF42DA328}"/>
              </a:ext>
            </a:extLst>
          </p:cNvPr>
          <p:cNvSpPr>
            <a:spLocks noGrp="1"/>
          </p:cNvSpPr>
          <p:nvPr/>
        </p:nvSpPr>
        <p:spPr>
          <a:xfrm>
            <a:off x="8355330" y="2428875"/>
            <a:ext cx="2762250" cy="323850"/>
          </a:xfrm>
          <a:prstGeom prst="rect">
            <a:avLst/>
          </a:prstGeom>
          <a:noFill/>
          <a:ln w="0">
            <a:noFill/>
          </a:ln>
        </p:spPr>
        <p:txBody>
          <a:bodyPr wrap="square" lIns="0" tIns="0" rIns="0" bIns="0" anchor="t">
            <a:normAutofit/>
          </a:bodyPr>
          <a:lstStyle/>
          <a:p>
            <a:pPr algn="l">
              <a:lnSpc>
                <a:spcPct val="100000"/>
              </a:lnSpc>
              <a:buNone/>
              <a:defRPr sz="1650"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INDUSTRY</a:t>
            </a:r>
          </a:p>
        </p:txBody>
      </p:sp>
      <p:sp>
        <p:nvSpPr>
          <p:cNvPr id="17" name="Rettangolo 16">
            <a:extLst>
              <a:ext uri="{FF2B5EF4-FFF2-40B4-BE49-F238E27FC236}">
                <a16:creationId xmlns:a16="http://schemas.microsoft.com/office/drawing/2014/main" id="{93690EB8-5CAB-49A1-A415-13AB60B72DBC}"/>
              </a:ext>
            </a:extLst>
          </p:cNvPr>
          <p:cNvSpPr>
            <a:spLocks noGrp="1"/>
          </p:cNvSpPr>
          <p:nvPr/>
        </p:nvSpPr>
        <p:spPr>
          <a:xfrm>
            <a:off x="8355330" y="2867025"/>
            <a:ext cx="2762250" cy="609600"/>
          </a:xfrm>
          <a:prstGeom prst="rect">
            <a:avLst/>
          </a:prstGeom>
          <a:noFill/>
          <a:ln w="0">
            <a:noFill/>
          </a:ln>
        </p:spPr>
        <p:txBody>
          <a:bodyPr wrap="square" lIns="0" tIns="0" rIns="0" bIns="0" anchor="t">
            <a:normAutofit/>
          </a:bodyPr>
          <a:lstStyle/>
          <a:p>
            <a:pPr algn="l">
              <a:lnSpc>
                <a:spcPct val="105000"/>
              </a:lnSpc>
              <a:buNone/>
              <a:defRPr sz="1350" b="0" i="0">
                <a:solidFill>
                  <a:srgbClr val="BED0D6"/>
                </a:solidFill>
                <a:latin typeface="Nimbus Sans"/>
                <a:ea typeface="Nimbus Sans"/>
                <a:cs typeface="Nimbus Sans"/>
              </a:defRPr>
            </a:pPr>
            <a:r>
              <a:rPr sz="2000" b="0" i="0" dirty="0">
                <a:solidFill>
                  <a:srgbClr val="BED0D6"/>
                </a:solidFill>
                <a:latin typeface="Nimbus Sans"/>
                <a:ea typeface="Nimbus Sans"/>
                <a:cs typeface="Nimbus Sans"/>
              </a:rPr>
              <a:t>cost, volume, risk</a:t>
            </a:r>
            <a:endParaRPr sz="2000" b="1" i="0" dirty="0">
              <a:solidFill>
                <a:srgbClr val="FF0000"/>
              </a:solidFill>
              <a:latin typeface="Nimbus Sans"/>
              <a:ea typeface="Nimbus Sans"/>
              <a:cs typeface="Nimbus Sans"/>
            </a:endParaRPr>
          </a:p>
        </p:txBody>
      </p:sp>
      <p:sp>
        <p:nvSpPr>
          <p:cNvPr id="18" name="Rettangolo con angoli arrotondati 17">
            <a:extLst>
              <a:ext uri="{FF2B5EF4-FFF2-40B4-BE49-F238E27FC236}">
                <a16:creationId xmlns:a16="http://schemas.microsoft.com/office/drawing/2014/main" id="{FDD4C4B6-3B4D-4F48-9416-E0D1C1BF1586}"/>
              </a:ext>
            </a:extLst>
          </p:cNvPr>
          <p:cNvSpPr>
            <a:spLocks noGrp="1"/>
          </p:cNvSpPr>
          <p:nvPr/>
        </p:nvSpPr>
        <p:spPr>
          <a:xfrm>
            <a:off x="1116330" y="4095750"/>
            <a:ext cx="10096500" cy="1104900"/>
          </a:xfrm>
          <a:prstGeom prst="roundRect">
            <a:avLst>
              <a:gd name="adj" fmla="val 17241"/>
            </a:avLst>
          </a:prstGeom>
          <a:solidFill>
            <a:srgbClr val="FFFFFF">
              <a:alpha val="7000"/>
            </a:srgbClr>
          </a:solidFill>
          <a:ln w="9525">
            <a:solidFill>
              <a:srgbClr val="FFFFFF">
                <a:alpha val="14000"/>
              </a:srgbClr>
            </a:solidFill>
            <a:prstDash val="solid"/>
          </a:ln>
        </p:spPr>
        <p:txBody>
          <a:bodyPr/>
          <a:lstStyle/>
          <a:p>
            <a:endParaRPr lang="it-IT" sz="2400"/>
          </a:p>
        </p:txBody>
      </p:sp>
      <p:sp>
        <p:nvSpPr>
          <p:cNvPr id="19" name="Rettangolo 18">
            <a:extLst>
              <a:ext uri="{FF2B5EF4-FFF2-40B4-BE49-F238E27FC236}">
                <a16:creationId xmlns:a16="http://schemas.microsoft.com/office/drawing/2014/main" id="{C0D95FDA-3B2D-4685-8A90-32B8D3EA0D94}"/>
              </a:ext>
            </a:extLst>
          </p:cNvPr>
          <p:cNvSpPr>
            <a:spLocks noGrp="1"/>
          </p:cNvSpPr>
          <p:nvPr/>
        </p:nvSpPr>
        <p:spPr>
          <a:xfrm>
            <a:off x="1411605" y="4362450"/>
            <a:ext cx="2095500" cy="323850"/>
          </a:xfrm>
          <a:prstGeom prst="rect">
            <a:avLst/>
          </a:prstGeom>
          <a:noFill/>
          <a:ln w="0">
            <a:noFill/>
          </a:ln>
        </p:spPr>
        <p:txBody>
          <a:bodyPr wrap="square" lIns="0" tIns="0" rIns="0" bIns="0" anchor="t">
            <a:noAutofit/>
          </a:bodyPr>
          <a:lstStyle/>
          <a:p>
            <a:pPr algn="l">
              <a:lnSpc>
                <a:spcPct val="100000"/>
              </a:lnSpc>
              <a:buNone/>
              <a:defRPr sz="1800" b="1" i="0">
                <a:solidFill>
                  <a:srgbClr val="5AD4D8"/>
                </a:solidFill>
                <a:latin typeface="Nimbus Sans"/>
                <a:ea typeface="Nimbus Sans"/>
                <a:cs typeface="Nimbus Sans"/>
              </a:defRPr>
            </a:pPr>
            <a:r>
              <a:rPr sz="2400" b="1" i="0">
                <a:solidFill>
                  <a:srgbClr val="5AD4D8"/>
                </a:solidFill>
                <a:latin typeface="Nimbus Sans"/>
                <a:ea typeface="Nimbus Sans"/>
                <a:cs typeface="Nimbus Sans"/>
              </a:rPr>
              <a:t>EVIDENCE</a:t>
            </a:r>
          </a:p>
        </p:txBody>
      </p:sp>
      <p:sp>
        <p:nvSpPr>
          <p:cNvPr id="20" name="Rettangolo 19">
            <a:extLst>
              <a:ext uri="{FF2B5EF4-FFF2-40B4-BE49-F238E27FC236}">
                <a16:creationId xmlns:a16="http://schemas.microsoft.com/office/drawing/2014/main" id="{DF3F245F-013E-40A7-98BF-2F1F273D5A33}"/>
              </a:ext>
            </a:extLst>
          </p:cNvPr>
          <p:cNvSpPr>
            <a:spLocks noGrp="1"/>
          </p:cNvSpPr>
          <p:nvPr/>
        </p:nvSpPr>
        <p:spPr>
          <a:xfrm>
            <a:off x="5240655" y="4362450"/>
            <a:ext cx="2286000" cy="323850"/>
          </a:xfrm>
          <a:prstGeom prst="rect">
            <a:avLst/>
          </a:prstGeom>
          <a:noFill/>
          <a:ln w="0">
            <a:noFill/>
          </a:ln>
        </p:spPr>
        <p:txBody>
          <a:bodyPr wrap="square" lIns="0" tIns="0" rIns="0" bIns="0" anchor="t">
            <a:noAutofit/>
          </a:bodyPr>
          <a:lstStyle/>
          <a:p>
            <a:pPr algn="l">
              <a:lnSpc>
                <a:spcPct val="100000"/>
              </a:lnSpc>
              <a:buNone/>
              <a:defRPr sz="1800" b="1" i="0">
                <a:solidFill>
                  <a:srgbClr val="9AD83D"/>
                </a:solidFill>
                <a:latin typeface="Nimbus Sans"/>
                <a:ea typeface="Nimbus Sans"/>
                <a:cs typeface="Nimbus Sans"/>
              </a:defRPr>
            </a:pPr>
            <a:r>
              <a:rPr sz="2400" b="1" i="0">
                <a:solidFill>
                  <a:srgbClr val="9AD83D"/>
                </a:solidFill>
                <a:latin typeface="Nimbus Sans"/>
                <a:ea typeface="Nimbus Sans"/>
                <a:cs typeface="Nimbus Sans"/>
              </a:rPr>
              <a:t>DECISIONS</a:t>
            </a:r>
          </a:p>
        </p:txBody>
      </p:sp>
      <p:sp>
        <p:nvSpPr>
          <p:cNvPr id="21" name="Rettangolo 20">
            <a:extLst>
              <a:ext uri="{FF2B5EF4-FFF2-40B4-BE49-F238E27FC236}">
                <a16:creationId xmlns:a16="http://schemas.microsoft.com/office/drawing/2014/main" id="{707A2EE6-1805-4AA4-88CF-0A0A7A3B2077}"/>
              </a:ext>
            </a:extLst>
          </p:cNvPr>
          <p:cNvSpPr>
            <a:spLocks noGrp="1"/>
          </p:cNvSpPr>
          <p:nvPr/>
        </p:nvSpPr>
        <p:spPr>
          <a:xfrm>
            <a:off x="8745855" y="4362450"/>
            <a:ext cx="2095500" cy="323850"/>
          </a:xfrm>
          <a:prstGeom prst="rect">
            <a:avLst/>
          </a:prstGeom>
          <a:noFill/>
          <a:ln w="0">
            <a:noFill/>
          </a:ln>
        </p:spPr>
        <p:txBody>
          <a:bodyPr wrap="square" lIns="0" tIns="0" rIns="0" bIns="0" anchor="t">
            <a:noAutofit/>
          </a:bodyPr>
          <a:lstStyle/>
          <a:p>
            <a:pPr algn="l">
              <a:lnSpc>
                <a:spcPct val="100000"/>
              </a:lnSpc>
              <a:buNone/>
              <a:defRPr sz="1800" b="1" i="0">
                <a:solidFill>
                  <a:srgbClr val="F0B44D"/>
                </a:solidFill>
                <a:latin typeface="Nimbus Sans"/>
                <a:ea typeface="Nimbus Sans"/>
                <a:cs typeface="Nimbus Sans"/>
              </a:defRPr>
            </a:pPr>
            <a:r>
              <a:rPr sz="2400" b="1" i="0">
                <a:solidFill>
                  <a:srgbClr val="F0B44D"/>
                </a:solidFill>
                <a:latin typeface="Nimbus Sans"/>
                <a:ea typeface="Nimbus Sans"/>
                <a:cs typeface="Nimbus Sans"/>
              </a:rPr>
              <a:t>INVESTMENT</a:t>
            </a:r>
          </a:p>
        </p:txBody>
      </p:sp>
      <p:sp>
        <p:nvSpPr>
          <p:cNvPr id="22" name="Connettore dritto 21">
            <a:extLst>
              <a:ext uri="{FF2B5EF4-FFF2-40B4-BE49-F238E27FC236}">
                <a16:creationId xmlns:a16="http://schemas.microsoft.com/office/drawing/2014/main" id="{859B79B2-D59E-40FF-BC3E-F931058090B4}"/>
              </a:ext>
            </a:extLst>
          </p:cNvPr>
          <p:cNvSpPr>
            <a:spLocks noGrp="1"/>
          </p:cNvSpPr>
          <p:nvPr/>
        </p:nvSpPr>
        <p:spPr>
          <a:xfrm>
            <a:off x="3335655" y="4514850"/>
            <a:ext cx="1581150" cy="0"/>
          </a:xfrm>
          <a:prstGeom prst="line">
            <a:avLst/>
          </a:prstGeom>
          <a:noFill/>
          <a:ln w="19050">
            <a:solidFill>
              <a:srgbClr val="88A4AE"/>
            </a:solidFill>
            <a:prstDash val="solid"/>
          </a:ln>
        </p:spPr>
        <p:txBody>
          <a:bodyPr/>
          <a:lstStyle/>
          <a:p>
            <a:endParaRPr lang="it-IT" sz="2400"/>
          </a:p>
        </p:txBody>
      </p:sp>
      <p:sp>
        <p:nvSpPr>
          <p:cNvPr id="23" name="Connettore dritto 22">
            <a:extLst>
              <a:ext uri="{FF2B5EF4-FFF2-40B4-BE49-F238E27FC236}">
                <a16:creationId xmlns:a16="http://schemas.microsoft.com/office/drawing/2014/main" id="{AC2AA0C5-5A8E-40C7-89FE-304B4B5F11C4}"/>
              </a:ext>
            </a:extLst>
          </p:cNvPr>
          <p:cNvSpPr>
            <a:spLocks noGrp="1"/>
          </p:cNvSpPr>
          <p:nvPr/>
        </p:nvSpPr>
        <p:spPr>
          <a:xfrm>
            <a:off x="7345680" y="4514850"/>
            <a:ext cx="1143000" cy="0"/>
          </a:xfrm>
          <a:prstGeom prst="line">
            <a:avLst/>
          </a:prstGeom>
          <a:noFill/>
          <a:ln w="19050">
            <a:solidFill>
              <a:srgbClr val="88A4AE"/>
            </a:solidFill>
            <a:prstDash val="solid"/>
          </a:ln>
        </p:spPr>
        <p:txBody>
          <a:bodyPr/>
          <a:lstStyle/>
          <a:p>
            <a:endParaRPr lang="it-IT" sz="2400"/>
          </a:p>
        </p:txBody>
      </p:sp>
      <p:sp>
        <p:nvSpPr>
          <p:cNvPr id="24" name="Rettangolo 23">
            <a:extLst>
              <a:ext uri="{FF2B5EF4-FFF2-40B4-BE49-F238E27FC236}">
                <a16:creationId xmlns:a16="http://schemas.microsoft.com/office/drawing/2014/main" id="{FC398656-2FAE-4DDE-A1EF-DBCB1AE000F3}"/>
              </a:ext>
            </a:extLst>
          </p:cNvPr>
          <p:cNvSpPr>
            <a:spLocks noGrp="1"/>
          </p:cNvSpPr>
          <p:nvPr/>
        </p:nvSpPr>
        <p:spPr>
          <a:xfrm>
            <a:off x="2129790" y="5524500"/>
            <a:ext cx="7932419" cy="381000"/>
          </a:xfrm>
          <a:prstGeom prst="rect">
            <a:avLst/>
          </a:prstGeom>
          <a:noFill/>
          <a:ln w="0">
            <a:noFill/>
          </a:ln>
        </p:spPr>
        <p:txBody>
          <a:bodyPr wrap="square" lIns="0" tIns="0" rIns="0" bIns="0" anchor="t">
            <a:noAutofit/>
          </a:bodyPr>
          <a:lstStyle/>
          <a:p>
            <a:pPr algn="l">
              <a:lnSpc>
                <a:spcPct val="100000"/>
              </a:lnSpc>
              <a:buNone/>
              <a:defRPr sz="2025" b="1" i="0">
                <a:solidFill>
                  <a:srgbClr val="F7FAFA"/>
                </a:solidFill>
                <a:latin typeface="Nimbus Sans"/>
                <a:ea typeface="Nimbus Sans"/>
                <a:cs typeface="Nimbus Sans"/>
              </a:defRPr>
            </a:pPr>
            <a:r>
              <a:rPr sz="2800" b="1" i="0" dirty="0">
                <a:solidFill>
                  <a:srgbClr val="F7FAFA"/>
                </a:solidFill>
                <a:latin typeface="Nimbus Sans"/>
                <a:ea typeface="Nimbus Sans"/>
                <a:cs typeface="Nimbus Sans"/>
              </a:rPr>
              <a:t>The bridge needs technology, data and </a:t>
            </a:r>
            <a:r>
              <a:rPr lang="it-IT" sz="2800" b="1" i="0" dirty="0" err="1">
                <a:solidFill>
                  <a:srgbClr val="FF0000"/>
                </a:solidFill>
                <a:latin typeface="Nimbus Sans"/>
                <a:ea typeface="Nimbus Sans"/>
                <a:cs typeface="Nimbus Sans"/>
              </a:rPr>
              <a:t>skilled</a:t>
            </a:r>
            <a:r>
              <a:rPr lang="it-IT" sz="2800" b="1" i="0" dirty="0">
                <a:solidFill>
                  <a:srgbClr val="F7FAFA"/>
                </a:solidFill>
                <a:latin typeface="Nimbus Sans"/>
                <a:ea typeface="Nimbus Sans"/>
                <a:cs typeface="Nimbus Sans"/>
              </a:rPr>
              <a:t> </a:t>
            </a:r>
            <a:r>
              <a:rPr sz="2800" b="1" i="0" dirty="0">
                <a:solidFill>
                  <a:srgbClr val="F7FAFA"/>
                </a:solidFill>
                <a:latin typeface="Nimbus Sans"/>
                <a:ea typeface="Nimbus Sans"/>
                <a:cs typeface="Nimbus Sans"/>
              </a:rPr>
              <a:t>people.</a:t>
            </a:r>
          </a:p>
        </p:txBody>
      </p:sp>
      <p:sp>
        <p:nvSpPr>
          <p:cNvPr id="25" name="Connettore dritto 24">
            <a:extLst>
              <a:ext uri="{FF2B5EF4-FFF2-40B4-BE49-F238E27FC236}">
                <a16:creationId xmlns:a16="http://schemas.microsoft.com/office/drawing/2014/main" id="{643D380C-894C-460D-810A-EBB7761C706A}"/>
              </a:ext>
            </a:extLst>
          </p:cNvPr>
          <p:cNvSpPr>
            <a:spLocks noGrp="1"/>
          </p:cNvSpPr>
          <p:nvPr/>
        </p:nvSpPr>
        <p:spPr>
          <a:xfrm>
            <a:off x="609600" y="6467475"/>
            <a:ext cx="10972800" cy="0"/>
          </a:xfrm>
          <a:prstGeom prst="line">
            <a:avLst/>
          </a:prstGeom>
          <a:noFill/>
          <a:ln w="9525">
            <a:solidFill>
              <a:srgbClr val="A7C1CB">
                <a:alpha val="35000"/>
              </a:srgbClr>
            </a:solidFill>
            <a:prstDash val="solid"/>
          </a:ln>
        </p:spPr>
        <p:txBody>
          <a:bodyPr/>
          <a:lstStyle/>
          <a:p>
            <a:endParaRPr lang="it-IT"/>
          </a:p>
        </p:txBody>
      </p:sp>
      <p:sp>
        <p:nvSpPr>
          <p:cNvPr id="26" name="Rettangolo 25">
            <a:extLst>
              <a:ext uri="{FF2B5EF4-FFF2-40B4-BE49-F238E27FC236}">
                <a16:creationId xmlns:a16="http://schemas.microsoft.com/office/drawing/2014/main" id="{199CB222-82F6-4F5D-94C7-AD8632BE1B6C}"/>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B9D2D9"/>
                </a:solidFill>
                <a:latin typeface="Nimbus Sans"/>
                <a:ea typeface="Nimbus Sans"/>
                <a:cs typeface="Nimbus Sans"/>
              </a:defRPr>
            </a:pPr>
            <a:r>
              <a:rPr sz="825" b="1" i="0">
                <a:solidFill>
                  <a:srgbClr val="B9D2D9"/>
                </a:solidFill>
                <a:latin typeface="Nimbus Sans"/>
                <a:ea typeface="Nimbus Sans"/>
                <a:cs typeface="Nimbus Sans"/>
              </a:rPr>
              <a:t>BATT-BRIDGE × GIGAGREEN</a:t>
            </a:r>
          </a:p>
        </p:txBody>
      </p:sp>
      <p:sp>
        <p:nvSpPr>
          <p:cNvPr id="27" name="Rettangolo 26">
            <a:extLst>
              <a:ext uri="{FF2B5EF4-FFF2-40B4-BE49-F238E27FC236}">
                <a16:creationId xmlns:a16="http://schemas.microsoft.com/office/drawing/2014/main" id="{99290E8F-2984-40A2-8B74-D55F44802D25}"/>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5AD4D8"/>
                </a:solidFill>
                <a:latin typeface="Nimbus Sans"/>
                <a:ea typeface="Nimbus Sans"/>
                <a:cs typeface="Nimbus Sans"/>
              </a:defRPr>
            </a:pPr>
            <a:r>
              <a:rPr sz="900" b="1" i="0">
                <a:solidFill>
                  <a:srgbClr val="5AD4D8"/>
                </a:solidFill>
                <a:latin typeface="Nimbus Sans"/>
                <a:ea typeface="Nimbus Sans"/>
                <a:cs typeface="Nimbus Sans"/>
              </a:rPr>
              <a:t>02</a:t>
            </a:r>
          </a:p>
        </p:txBody>
      </p:sp>
    </p:spTree>
    <p:extLst>
      <p:ext uri="{BB962C8B-B14F-4D97-AF65-F5344CB8AC3E}">
        <p14:creationId xmlns:p14="http://schemas.microsoft.com/office/powerpoint/2010/main" val="1014150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247410-5819-08C3-2974-0CC57E0760B7}"/>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103E780-AB0F-CBA9-4C9F-E05AC83AFB60}"/>
              </a:ext>
            </a:extLst>
          </p:cNvPr>
          <p:cNvSpPr>
            <a:spLocks noGrp="1"/>
          </p:cNvSpPr>
          <p:nvPr>
            <p:ph type="body" sz="quarter" idx="12"/>
          </p:nvPr>
        </p:nvSpPr>
        <p:spPr/>
        <p:txBody>
          <a:bodyPr/>
          <a:lstStyle/>
          <a:p>
            <a:r>
              <a:rPr lang="en-GB" dirty="0"/>
              <a:t>Global battery deployment continues to grow rapidly</a:t>
            </a:r>
            <a:endParaRPr lang="en-US" noProof="0" dirty="0"/>
          </a:p>
        </p:txBody>
      </p:sp>
      <p:sp>
        <p:nvSpPr>
          <p:cNvPr id="42" name="Text Placeholder 2">
            <a:extLst>
              <a:ext uri="{FF2B5EF4-FFF2-40B4-BE49-F238E27FC236}">
                <a16:creationId xmlns:a16="http://schemas.microsoft.com/office/drawing/2014/main" id="{5959D642-5AE7-18ED-510A-A3D9C4EB9323}"/>
              </a:ext>
            </a:extLst>
          </p:cNvPr>
          <p:cNvSpPr txBox="1">
            <a:spLocks/>
          </p:cNvSpPr>
          <p:nvPr/>
        </p:nvSpPr>
        <p:spPr>
          <a:xfrm>
            <a:off x="334434" y="5649013"/>
            <a:ext cx="11523133" cy="579689"/>
          </a:xfrm>
          <a:prstGeom prst="rect">
            <a:avLst/>
          </a:prstGeom>
        </p:spPr>
        <p:txBody>
          <a:bodyPr lIns="0" tIns="0" rIns="121920" bIns="96000" anchor="ctr">
            <a:noAutofit/>
          </a:bodyPr>
          <a:lstStyle>
            <a:lvl1pPr marL="0" indent="0" algn="ctr" defTabSz="914400" rtl="0" eaLnBrk="1" latinLnBrk="0" hangingPunct="1">
              <a:spcBef>
                <a:spcPts val="0"/>
              </a:spcBef>
              <a:buClr>
                <a:schemeClr val="bg1">
                  <a:lumMod val="65000"/>
                </a:schemeClr>
              </a:buClr>
              <a:buSzPct val="100000"/>
              <a:buFont typeface="Calibri" panose="020F0502020204030204" pitchFamily="34" charset="0"/>
              <a:buNone/>
              <a:defRPr lang="en-US" sz="1200" b="1" kern="1200" baseline="0" dirty="0">
                <a:solidFill>
                  <a:schemeClr val="tx1"/>
                </a:solidFill>
                <a:uFill>
                  <a:solidFill>
                    <a:schemeClr val="tx2"/>
                  </a:solidFill>
                </a:uFill>
                <a:latin typeface="Arial" panose="020B0604020202020204" pitchFamily="34" charset="0"/>
                <a:ea typeface="+mj-ea"/>
                <a:cs typeface="Arial" panose="020B0604020202020204" pitchFamily="34" charset="0"/>
              </a:defRPr>
            </a:lvl1pPr>
            <a:lvl2pPr marL="540000" indent="-180000" algn="l" defTabSz="914400" rtl="0" eaLnBrk="1" latinLnBrk="0" hangingPunct="1">
              <a:spcBef>
                <a:spcPts val="500"/>
              </a:spcBef>
              <a:buClr>
                <a:schemeClr val="bg1">
                  <a:lumMod val="65000"/>
                </a:schemeClr>
              </a:buClr>
              <a:buSzPct val="100000"/>
              <a:buFont typeface="Segoe UI" panose="020B0502040204020203" pitchFamily="34" charset="0"/>
              <a:buChar char="-"/>
              <a:defRPr sz="1600" kern="1200">
                <a:solidFill>
                  <a:schemeClr val="tx1"/>
                </a:solidFill>
                <a:latin typeface="+mn-lt"/>
                <a:ea typeface="+mn-ea"/>
                <a:cs typeface="+mn-cs"/>
              </a:defRPr>
            </a:lvl2pPr>
            <a:lvl3pPr marL="756000" indent="-180000" algn="l" defTabSz="914400" rtl="0" eaLnBrk="1" latinLnBrk="0" hangingPunct="1">
              <a:spcBef>
                <a:spcPts val="500"/>
              </a:spcBef>
              <a:buClr>
                <a:schemeClr val="bg1">
                  <a:lumMod val="75000"/>
                </a:schemeClr>
              </a:buClr>
              <a:buFont typeface="Segoe UI" panose="020B0502040204020203"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600" dirty="0"/>
              <a:t>Global lithium‑ion battery market grew by almost 30% in 2025</a:t>
            </a:r>
            <a:r>
              <a:rPr lang="en-US" sz="1600" dirty="0"/>
              <a:t>.</a:t>
            </a:r>
          </a:p>
        </p:txBody>
      </p:sp>
      <p:graphicFrame>
        <p:nvGraphicFramePr>
          <p:cNvPr id="3" name="Chart 2">
            <a:extLst>
              <a:ext uri="{FF2B5EF4-FFF2-40B4-BE49-F238E27FC236}">
                <a16:creationId xmlns:a16="http://schemas.microsoft.com/office/drawing/2014/main" id="{8F8DB5D8-72F6-4697-98A2-E8BB84A53E8E}"/>
              </a:ext>
            </a:extLst>
          </p:cNvPr>
          <p:cNvGraphicFramePr>
            <a:graphicFrameLocks/>
          </p:cNvGraphicFramePr>
          <p:nvPr/>
        </p:nvGraphicFramePr>
        <p:xfrm>
          <a:off x="848036" y="1322006"/>
          <a:ext cx="10495928" cy="4213988"/>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0" name="Chart 9">
            <a:extLst>
              <a:ext uri="{FF2B5EF4-FFF2-40B4-BE49-F238E27FC236}">
                <a16:creationId xmlns:a16="http://schemas.microsoft.com/office/drawing/2014/main" id="{B2A65071-C863-420F-B317-21936A69F2A2}"/>
              </a:ext>
            </a:extLst>
          </p:cNvPr>
          <p:cNvGraphicFramePr>
            <a:graphicFrameLocks/>
          </p:cNvGraphicFramePr>
          <p:nvPr/>
        </p:nvGraphicFramePr>
        <p:xfrm>
          <a:off x="848036" y="1322005"/>
          <a:ext cx="10495928" cy="4213988"/>
        </p:xfrm>
        <a:graphic>
          <a:graphicData uri="http://schemas.openxmlformats.org/drawingml/2006/chart">
            <c:chart xmlns:c="http://schemas.openxmlformats.org/drawingml/2006/chart" xmlns:r="http://schemas.openxmlformats.org/officeDocument/2006/relationships" r:id="rId4"/>
          </a:graphicData>
        </a:graphic>
      </p:graphicFrame>
      <p:sp>
        <p:nvSpPr>
          <p:cNvPr id="16" name="Text Placeholder 2">
            <a:extLst>
              <a:ext uri="{FF2B5EF4-FFF2-40B4-BE49-F238E27FC236}">
                <a16:creationId xmlns:a16="http://schemas.microsoft.com/office/drawing/2014/main" id="{1622FE96-8742-7F72-2C53-17E47C467F77}"/>
              </a:ext>
            </a:extLst>
          </p:cNvPr>
          <p:cNvSpPr txBox="1">
            <a:spLocks/>
          </p:cNvSpPr>
          <p:nvPr/>
        </p:nvSpPr>
        <p:spPr>
          <a:xfrm>
            <a:off x="334434" y="5977666"/>
            <a:ext cx="11523133" cy="579689"/>
          </a:xfrm>
          <a:prstGeom prst="rect">
            <a:avLst/>
          </a:prstGeom>
        </p:spPr>
        <p:txBody>
          <a:bodyPr lIns="0" tIns="0" rIns="121920" bIns="96000" anchor="ctr">
            <a:noAutofit/>
          </a:bodyPr>
          <a:lstStyle>
            <a:lvl1pPr marL="0" indent="0" algn="ctr" defTabSz="914400" rtl="0" eaLnBrk="1" latinLnBrk="0" hangingPunct="1">
              <a:spcBef>
                <a:spcPts val="0"/>
              </a:spcBef>
              <a:buClr>
                <a:schemeClr val="bg1">
                  <a:lumMod val="65000"/>
                </a:schemeClr>
              </a:buClr>
              <a:buSzPct val="100000"/>
              <a:buFont typeface="Calibri" panose="020F0502020204030204" pitchFamily="34" charset="0"/>
              <a:buNone/>
              <a:defRPr lang="en-US" sz="1200" b="1" kern="1200" baseline="0" dirty="0">
                <a:solidFill>
                  <a:schemeClr val="tx1"/>
                </a:solidFill>
                <a:uFill>
                  <a:solidFill>
                    <a:schemeClr val="tx2"/>
                  </a:solidFill>
                </a:uFill>
                <a:latin typeface="Arial" panose="020B0604020202020204" pitchFamily="34" charset="0"/>
                <a:ea typeface="+mj-ea"/>
                <a:cs typeface="Arial" panose="020B0604020202020204" pitchFamily="34" charset="0"/>
              </a:defRPr>
            </a:lvl1pPr>
            <a:lvl2pPr marL="540000" indent="-180000" algn="l" defTabSz="914400" rtl="0" eaLnBrk="1" latinLnBrk="0" hangingPunct="1">
              <a:spcBef>
                <a:spcPts val="500"/>
              </a:spcBef>
              <a:buClr>
                <a:schemeClr val="bg1">
                  <a:lumMod val="65000"/>
                </a:schemeClr>
              </a:buClr>
              <a:buSzPct val="100000"/>
              <a:buFont typeface="Segoe UI" panose="020B0502040204020203" pitchFamily="34" charset="0"/>
              <a:buChar char="-"/>
              <a:defRPr sz="1600" kern="1200">
                <a:solidFill>
                  <a:schemeClr val="tx1"/>
                </a:solidFill>
                <a:latin typeface="+mn-lt"/>
                <a:ea typeface="+mn-ea"/>
                <a:cs typeface="+mn-cs"/>
              </a:defRPr>
            </a:lvl2pPr>
            <a:lvl3pPr marL="756000" indent="-180000" algn="l" defTabSz="914400" rtl="0" eaLnBrk="1" latinLnBrk="0" hangingPunct="1">
              <a:spcBef>
                <a:spcPts val="500"/>
              </a:spcBef>
              <a:buClr>
                <a:schemeClr val="bg1">
                  <a:lumMod val="75000"/>
                </a:schemeClr>
              </a:buClr>
              <a:buFont typeface="Segoe UI" panose="020B0502040204020203"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600" dirty="0"/>
              <a:t>EVs accounts for over 70%, while battery energy storage grew at the fastest pace – over 20-fold over the past 5 years</a:t>
            </a:r>
            <a:r>
              <a:rPr lang="en-US" sz="1600" dirty="0"/>
              <a:t>.</a:t>
            </a:r>
          </a:p>
        </p:txBody>
      </p:sp>
      <p:sp>
        <p:nvSpPr>
          <p:cNvPr id="4" name="TextBox 3">
            <a:extLst>
              <a:ext uri="{FF2B5EF4-FFF2-40B4-BE49-F238E27FC236}">
                <a16:creationId xmlns:a16="http://schemas.microsoft.com/office/drawing/2014/main" id="{9804ECE2-2DB4-0671-02DF-C4612584B46C}"/>
              </a:ext>
            </a:extLst>
          </p:cNvPr>
          <p:cNvSpPr txBox="1"/>
          <p:nvPr/>
        </p:nvSpPr>
        <p:spPr>
          <a:xfrm>
            <a:off x="3554675" y="901209"/>
            <a:ext cx="5378900" cy="584775"/>
          </a:xfrm>
          <a:prstGeom prst="rect">
            <a:avLst/>
          </a:prstGeom>
          <a:noFill/>
        </p:spPr>
        <p:txBody>
          <a:bodyPr wrap="square" rtlCol="0">
            <a:spAutoFit/>
          </a:bodyPr>
          <a:lstStyle/>
          <a:p>
            <a:pPr algn="ctr"/>
            <a:r>
              <a:rPr lang="en-GB" sz="1600" b="1" dirty="0"/>
              <a:t>Lithium-ion battery deployment by application </a:t>
            </a:r>
            <a:br>
              <a:rPr lang="en-GB" sz="1600" dirty="0"/>
            </a:br>
            <a:r>
              <a:rPr lang="en-GB" sz="1600" dirty="0"/>
              <a:t>GWh</a:t>
            </a:r>
          </a:p>
        </p:txBody>
      </p:sp>
      <p:sp>
        <p:nvSpPr>
          <p:cNvPr id="5" name="Rectangle 4">
            <a:extLst>
              <a:ext uri="{FF2B5EF4-FFF2-40B4-BE49-F238E27FC236}">
                <a16:creationId xmlns:a16="http://schemas.microsoft.com/office/drawing/2014/main" id="{8334D698-4594-BB44-6539-B423AEDAF5AE}"/>
              </a:ext>
            </a:extLst>
          </p:cNvPr>
          <p:cNvSpPr/>
          <p:nvPr/>
        </p:nvSpPr>
        <p:spPr>
          <a:xfrm>
            <a:off x="554181" y="1322004"/>
            <a:ext cx="590104" cy="11955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Segoe UI" panose="020B0502040204020203" pitchFamily="34" charset="0"/>
              <a:cs typeface="Segoe UI" panose="020B0502040204020203" pitchFamily="34" charset="0"/>
            </a:endParaRPr>
          </a:p>
        </p:txBody>
      </p:sp>
      <p:sp>
        <p:nvSpPr>
          <p:cNvPr id="6" name="Battery storage label">
            <a:extLst>
              <a:ext uri="{FF2B5EF4-FFF2-40B4-BE49-F238E27FC236}">
                <a16:creationId xmlns:a16="http://schemas.microsoft.com/office/drawing/2014/main" id="{7DDA40BD-F035-0091-D471-D8D778C0C4F0}"/>
              </a:ext>
            </a:extLst>
          </p:cNvPr>
          <p:cNvSpPr>
            <a:spLocks noChangeArrowheads="1"/>
          </p:cNvSpPr>
          <p:nvPr/>
        </p:nvSpPr>
        <p:spPr bwMode="auto">
          <a:xfrm>
            <a:off x="9495297" y="5094859"/>
            <a:ext cx="638536"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b="1" dirty="0">
                <a:solidFill>
                  <a:srgbClr val="3E7AD3"/>
                </a:solidFill>
                <a:latin typeface="+mn-lt"/>
              </a:rPr>
              <a:t>Total</a:t>
            </a:r>
          </a:p>
        </p:txBody>
      </p:sp>
      <p:sp>
        <p:nvSpPr>
          <p:cNvPr id="7" name="Battery storage label">
            <a:extLst>
              <a:ext uri="{FF2B5EF4-FFF2-40B4-BE49-F238E27FC236}">
                <a16:creationId xmlns:a16="http://schemas.microsoft.com/office/drawing/2014/main" id="{FAB5312F-04E4-7BFF-EFB1-EFFD50BB7F03}"/>
              </a:ext>
            </a:extLst>
          </p:cNvPr>
          <p:cNvSpPr>
            <a:spLocks noChangeArrowheads="1"/>
          </p:cNvSpPr>
          <p:nvPr/>
        </p:nvSpPr>
        <p:spPr bwMode="auto">
          <a:xfrm>
            <a:off x="2620799" y="5094654"/>
            <a:ext cx="1583283"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b="1" dirty="0">
                <a:solidFill>
                  <a:srgbClr val="49D3FF"/>
                </a:solidFill>
                <a:latin typeface="+mn-lt"/>
              </a:rPr>
              <a:t>Electric vehicles</a:t>
            </a:r>
          </a:p>
        </p:txBody>
      </p:sp>
      <p:sp>
        <p:nvSpPr>
          <p:cNvPr id="8" name="Battery storage label">
            <a:extLst>
              <a:ext uri="{FF2B5EF4-FFF2-40B4-BE49-F238E27FC236}">
                <a16:creationId xmlns:a16="http://schemas.microsoft.com/office/drawing/2014/main" id="{2E3E908C-43E6-D9AE-84BF-31F9147585E7}"/>
              </a:ext>
            </a:extLst>
          </p:cNvPr>
          <p:cNvSpPr>
            <a:spLocks noChangeArrowheads="1"/>
          </p:cNvSpPr>
          <p:nvPr/>
        </p:nvSpPr>
        <p:spPr bwMode="auto">
          <a:xfrm>
            <a:off x="4497936" y="5094651"/>
            <a:ext cx="1583283"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b="1" dirty="0">
                <a:solidFill>
                  <a:srgbClr val="F1A800"/>
                </a:solidFill>
                <a:latin typeface="+mn-lt"/>
              </a:rPr>
              <a:t>Battery storage</a:t>
            </a:r>
          </a:p>
        </p:txBody>
      </p:sp>
      <p:sp>
        <p:nvSpPr>
          <p:cNvPr id="9" name="Battery storage label">
            <a:extLst>
              <a:ext uri="{FF2B5EF4-FFF2-40B4-BE49-F238E27FC236}">
                <a16:creationId xmlns:a16="http://schemas.microsoft.com/office/drawing/2014/main" id="{C8C06207-7990-B2FA-77CA-04A7584549E9}"/>
              </a:ext>
            </a:extLst>
          </p:cNvPr>
          <p:cNvSpPr>
            <a:spLocks noChangeArrowheads="1"/>
          </p:cNvSpPr>
          <p:nvPr/>
        </p:nvSpPr>
        <p:spPr bwMode="auto">
          <a:xfrm>
            <a:off x="6375074" y="5094859"/>
            <a:ext cx="1860468"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b="1" dirty="0">
                <a:solidFill>
                  <a:srgbClr val="FED324"/>
                </a:solidFill>
                <a:latin typeface="+mn-lt"/>
              </a:rPr>
              <a:t>Portable electronics</a:t>
            </a:r>
          </a:p>
        </p:txBody>
      </p:sp>
      <p:sp>
        <p:nvSpPr>
          <p:cNvPr id="11" name="Battery storage label">
            <a:extLst>
              <a:ext uri="{FF2B5EF4-FFF2-40B4-BE49-F238E27FC236}">
                <a16:creationId xmlns:a16="http://schemas.microsoft.com/office/drawing/2014/main" id="{421E5E05-CB6F-EE4A-9ACE-1AC4122A9FC3}"/>
              </a:ext>
            </a:extLst>
          </p:cNvPr>
          <p:cNvSpPr>
            <a:spLocks noChangeArrowheads="1"/>
          </p:cNvSpPr>
          <p:nvPr/>
        </p:nvSpPr>
        <p:spPr bwMode="auto">
          <a:xfrm>
            <a:off x="8529397" y="5094651"/>
            <a:ext cx="738911" cy="225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b="1" dirty="0">
                <a:solidFill>
                  <a:srgbClr val="AFAFAF"/>
                </a:solidFill>
                <a:latin typeface="+mn-lt"/>
              </a:rPr>
              <a:t>Others</a:t>
            </a:r>
          </a:p>
        </p:txBody>
      </p:sp>
      <p:sp>
        <p:nvSpPr>
          <p:cNvPr id="13" name="Footer Placeholder 11">
            <a:extLst>
              <a:ext uri="{FF2B5EF4-FFF2-40B4-BE49-F238E27FC236}">
                <a16:creationId xmlns:a16="http://schemas.microsoft.com/office/drawing/2014/main" id="{D77332ED-9C8D-F83C-8C21-22008A0F7169}"/>
              </a:ext>
            </a:extLst>
          </p:cNvPr>
          <p:cNvSpPr txBox="1">
            <a:spLocks/>
          </p:cNvSpPr>
          <p:nvPr/>
        </p:nvSpPr>
        <p:spPr>
          <a:xfrm>
            <a:off x="10300684" y="6520071"/>
            <a:ext cx="1625600" cy="247627"/>
          </a:xfrm>
          <a:prstGeom prst="rect">
            <a:avLst/>
          </a:prstGeom>
          <a:solidFill>
            <a:schemeClr val="bg1"/>
          </a:solidFill>
        </p:spPr>
        <p:txBody>
          <a:bodyPr vert="horz" lIns="0" tIns="60960" rIns="121920" bIns="60960" rtlCol="0" anchor="ctr"/>
          <a:lstStyle>
            <a:defPPr>
              <a:defRPr lang="en-US"/>
            </a:defPPr>
            <a:lvl1pPr marL="0" algn="ct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defTabSz="1219170">
              <a:defRPr/>
            </a:pPr>
            <a:r>
              <a:rPr lang="en-US" sz="733" dirty="0">
                <a:latin typeface="Arial" panose="020B0604020202020204" pitchFamily="34" charset="0"/>
                <a:cs typeface="Arial" panose="020B0604020202020204" pitchFamily="34" charset="0"/>
              </a:rPr>
              <a:t>Page 4</a:t>
            </a:r>
            <a:endParaRPr lang="en-GB" sz="733" dirty="0">
              <a:solidFill>
                <a:srgbClr val="000000">
                  <a:tint val="75000"/>
                </a:srgbClr>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58525094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42"/>
                                        </p:tgtEl>
                                        <p:attrNameLst>
                                          <p:attrName>style.visibility</p:attrName>
                                        </p:attrNameLst>
                                      </p:cBhvr>
                                      <p:to>
                                        <p:strVal val="visible"/>
                                      </p:to>
                                    </p:set>
                                    <p:animEffect transition="in" filter="fade">
                                      <p:cBhvr>
                                        <p:cTn id="7" dur="500"/>
                                        <p:tgtEl>
                                          <p:spTgt spid="42"/>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xit" presetSubtype="0" fill="hold" grpId="0" nodeType="withEffect">
                                  <p:stCondLst>
                                    <p:cond delay="0"/>
                                  </p:stCondLst>
                                  <p:childTnLst>
                                    <p:animEffect transition="out" filter="fade">
                                      <p:cBhvr>
                                        <p:cTn id="12" dur="500"/>
                                        <p:tgtEl>
                                          <p:spTgt spid="3"/>
                                        </p:tgtEl>
                                      </p:cBhvr>
                                    </p:animEffect>
                                    <p:set>
                                      <p:cBhvr>
                                        <p:cTn id="13" dur="1" fill="hold">
                                          <p:stCondLst>
                                            <p:cond delay="499"/>
                                          </p:stCondLst>
                                        </p:cTn>
                                        <p:tgtEl>
                                          <p:spTgt spid="3"/>
                                        </p:tgtEl>
                                        <p:attrNameLst>
                                          <p:attrName>style.visibility</p:attrName>
                                        </p:attrNameLst>
                                      </p:cBhvr>
                                      <p:to>
                                        <p:strVal val="hidden"/>
                                      </p:to>
                                    </p:set>
                                  </p:childTnLst>
                                </p:cTn>
                              </p:par>
                              <p:par>
                                <p:cTn id="14" presetID="10" presetClass="entr" presetSubtype="0" fill="hold" grpId="0" nodeType="with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fade">
                                      <p:cBhvr>
                                        <p:cTn id="16" dur="500"/>
                                        <p:tgtEl>
                                          <p:spTgt spid="10"/>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fade">
                                      <p:cBhvr>
                                        <p:cTn id="19" dur="500"/>
                                        <p:tgtEl>
                                          <p:spTgt spid="16"/>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fade">
                                      <p:cBhvr>
                                        <p:cTn id="22" dur="500"/>
                                        <p:tgtEl>
                                          <p:spTgt spid="4"/>
                                        </p:tgtEl>
                                      </p:cBhvr>
                                    </p:animEffect>
                                  </p:childTnLst>
                                </p:cTn>
                              </p:par>
                              <p:par>
                                <p:cTn id="23" presetID="10" presetClass="entr" presetSubtype="0" fill="hold" grpId="0" nodeType="with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500"/>
                                        <p:tgtEl>
                                          <p:spTgt spid="7"/>
                                        </p:tgtEl>
                                      </p:cBhvr>
                                    </p:animEffect>
                                  </p:childTnLst>
                                </p:cTn>
                              </p:par>
                              <p:par>
                                <p:cTn id="26" presetID="10" presetClass="entr" presetSubtype="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fade">
                                      <p:cBhvr>
                                        <p:cTn id="28" dur="500"/>
                                        <p:tgtEl>
                                          <p:spTgt spid="8"/>
                                        </p:tgtEl>
                                      </p:cBhvr>
                                    </p:animEffect>
                                  </p:childTnLst>
                                </p:cTn>
                              </p:par>
                              <p:par>
                                <p:cTn id="29" presetID="10" presetClass="entr" presetSubtype="0" fill="hold" grpId="0"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fade">
                                      <p:cBhvr>
                                        <p:cTn id="31" dur="500"/>
                                        <p:tgtEl>
                                          <p:spTgt spid="9"/>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2" grpId="0"/>
      <p:bldGraphic spid="3" grpId="0">
        <p:bldAsOne/>
      </p:bldGraphic>
      <p:bldGraphic spid="10" grpId="0">
        <p:bldAsOne/>
      </p:bldGraphic>
      <p:bldP spid="16" grpId="0"/>
      <p:bldP spid="4" grpId="0" uiExpand="1"/>
      <p:bldP spid="6" grpId="0" uiExpand="1"/>
      <p:bldP spid="7" grpId="0" uiExpand="1"/>
      <p:bldP spid="8" grpId="0" uiExpand="1"/>
      <p:bldP spid="9" grpId="0" uiExpand="1"/>
      <p:bldP spid="11" grpId="0" uiExpan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D8FFCB-875F-6B67-7C90-31DF2EC9F2CF}"/>
            </a:ext>
          </a:extLst>
        </p:cNvPr>
        <p:cNvGrpSpPr/>
        <p:nvPr/>
      </p:nvGrpSpPr>
      <p:grpSpPr>
        <a:xfrm>
          <a:off x="0" y="0"/>
          <a:ext cx="0" cy="0"/>
          <a:chOff x="0" y="0"/>
          <a:chExt cx="0" cy="0"/>
        </a:xfrm>
      </p:grpSpPr>
      <p:graphicFrame>
        <p:nvGraphicFramePr>
          <p:cNvPr id="5" name="Chart: sales by tech">
            <a:extLst>
              <a:ext uri="{FF2B5EF4-FFF2-40B4-BE49-F238E27FC236}">
                <a16:creationId xmlns:a16="http://schemas.microsoft.com/office/drawing/2014/main" id="{93A2E5B4-F326-6124-303F-7BEC9FE27E5D}"/>
              </a:ext>
            </a:extLst>
          </p:cNvPr>
          <p:cNvGraphicFramePr>
            <a:graphicFrameLocks/>
          </p:cNvGraphicFramePr>
          <p:nvPr/>
        </p:nvGraphicFramePr>
        <p:xfrm>
          <a:off x="7935643" y="1353757"/>
          <a:ext cx="3936000" cy="4320404"/>
        </p:xfrm>
        <a:graphic>
          <a:graphicData uri="http://schemas.openxmlformats.org/drawingml/2006/chart">
            <c:chart xmlns:c="http://schemas.openxmlformats.org/drawingml/2006/chart" xmlns:r="http://schemas.openxmlformats.org/officeDocument/2006/relationships" r:id="rId3"/>
          </a:graphicData>
        </a:graphic>
      </p:graphicFrame>
      <p:sp>
        <p:nvSpPr>
          <p:cNvPr id="2" name="Text Placeholder 1">
            <a:extLst>
              <a:ext uri="{FF2B5EF4-FFF2-40B4-BE49-F238E27FC236}">
                <a16:creationId xmlns:a16="http://schemas.microsoft.com/office/drawing/2014/main" id="{79A7E078-482A-00AE-A73A-27E65DD42AD9}"/>
              </a:ext>
            </a:extLst>
          </p:cNvPr>
          <p:cNvSpPr>
            <a:spLocks noGrp="1"/>
          </p:cNvSpPr>
          <p:nvPr>
            <p:ph type="body" sz="quarter" idx="12"/>
          </p:nvPr>
        </p:nvSpPr>
        <p:spPr/>
        <p:txBody>
          <a:bodyPr/>
          <a:lstStyle/>
          <a:p>
            <a:r>
              <a:rPr lang="en-GB"/>
              <a:t>Three shifts are reshaping global car markets</a:t>
            </a:r>
          </a:p>
        </p:txBody>
      </p:sp>
      <p:sp>
        <p:nvSpPr>
          <p:cNvPr id="3" name="Text Placeholder 2">
            <a:extLst>
              <a:ext uri="{FF2B5EF4-FFF2-40B4-BE49-F238E27FC236}">
                <a16:creationId xmlns:a16="http://schemas.microsoft.com/office/drawing/2014/main" id="{8DCE1785-E378-9AFA-A1A2-E3A5BFC87B4D}"/>
              </a:ext>
            </a:extLst>
          </p:cNvPr>
          <p:cNvSpPr>
            <a:spLocks noGrp="1"/>
          </p:cNvSpPr>
          <p:nvPr>
            <p:ph type="body" sz="quarter" idx="13"/>
          </p:nvPr>
        </p:nvSpPr>
        <p:spPr/>
        <p:txBody>
          <a:bodyPr/>
          <a:lstStyle/>
          <a:p>
            <a:r>
              <a:rPr lang="en-GB" dirty="0"/>
              <a:t>Car production in China has more than doubled between 2010 and 2024, when China overtook the European Union as the largest car exporter in the world.</a:t>
            </a:r>
          </a:p>
        </p:txBody>
      </p:sp>
      <p:sp>
        <p:nvSpPr>
          <p:cNvPr id="4" name="Fig title: sales by region">
            <a:extLst>
              <a:ext uri="{FF2B5EF4-FFF2-40B4-BE49-F238E27FC236}">
                <a16:creationId xmlns:a16="http://schemas.microsoft.com/office/drawing/2014/main" id="{7955855C-7DA0-788D-69FA-11086CA29CA8}"/>
              </a:ext>
            </a:extLst>
          </p:cNvPr>
          <p:cNvSpPr>
            <a:spLocks noGrp="1"/>
          </p:cNvSpPr>
          <p:nvPr>
            <p:ph type="body" sz="quarter" idx="14"/>
          </p:nvPr>
        </p:nvSpPr>
        <p:spPr>
          <a:xfrm>
            <a:off x="1006549" y="1141715"/>
            <a:ext cx="2762999" cy="440027"/>
          </a:xfrm>
        </p:spPr>
        <p:txBody>
          <a:bodyPr/>
          <a:lstStyle/>
          <a:p>
            <a:r>
              <a:rPr lang="en-US" b="1" dirty="0"/>
              <a:t>Car sales by region</a:t>
            </a:r>
          </a:p>
        </p:txBody>
      </p:sp>
      <p:sp>
        <p:nvSpPr>
          <p:cNvPr id="24" name="Electric">
            <a:extLst>
              <a:ext uri="{FF2B5EF4-FFF2-40B4-BE49-F238E27FC236}">
                <a16:creationId xmlns:a16="http://schemas.microsoft.com/office/drawing/2014/main" id="{4A998B3F-2610-0C02-89C3-F4CF61A549C1}"/>
              </a:ext>
            </a:extLst>
          </p:cNvPr>
          <p:cNvSpPr txBox="1"/>
          <p:nvPr/>
        </p:nvSpPr>
        <p:spPr>
          <a:xfrm>
            <a:off x="10920999" y="2064392"/>
            <a:ext cx="753732" cy="318100"/>
          </a:xfrm>
          <a:prstGeom prst="rect">
            <a:avLst/>
          </a:prstGeom>
          <a:noFill/>
        </p:spPr>
        <p:txBody>
          <a:bodyPr wrap="non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GB" sz="1467" b="1">
                <a:solidFill>
                  <a:srgbClr val="B187EF"/>
                </a:solidFill>
              </a:rPr>
              <a:t>Electric</a:t>
            </a:r>
          </a:p>
        </p:txBody>
      </p:sp>
      <p:sp>
        <p:nvSpPr>
          <p:cNvPr id="25" name="Hybrid">
            <a:extLst>
              <a:ext uri="{FF2B5EF4-FFF2-40B4-BE49-F238E27FC236}">
                <a16:creationId xmlns:a16="http://schemas.microsoft.com/office/drawing/2014/main" id="{986B2B93-8ADD-3A93-5BD1-D33DF96A3528}"/>
              </a:ext>
            </a:extLst>
          </p:cNvPr>
          <p:cNvSpPr txBox="1"/>
          <p:nvPr/>
        </p:nvSpPr>
        <p:spPr>
          <a:xfrm>
            <a:off x="9418853" y="2389180"/>
            <a:ext cx="708848" cy="318100"/>
          </a:xfrm>
          <a:prstGeom prst="rect">
            <a:avLst/>
          </a:prstGeom>
          <a:noFill/>
        </p:spPr>
        <p:txBody>
          <a:bodyPr wrap="non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GB" sz="1467" b="1">
                <a:solidFill>
                  <a:srgbClr val="FED324"/>
                </a:solidFill>
              </a:rPr>
              <a:t>Hybrid</a:t>
            </a:r>
          </a:p>
        </p:txBody>
      </p:sp>
      <p:sp>
        <p:nvSpPr>
          <p:cNvPr id="26" name="ICE">
            <a:extLst>
              <a:ext uri="{FF2B5EF4-FFF2-40B4-BE49-F238E27FC236}">
                <a16:creationId xmlns:a16="http://schemas.microsoft.com/office/drawing/2014/main" id="{7E5F6B95-6739-8533-5F1E-83AFE19F7E56}"/>
              </a:ext>
            </a:extLst>
          </p:cNvPr>
          <p:cNvSpPr txBox="1"/>
          <p:nvPr/>
        </p:nvSpPr>
        <p:spPr>
          <a:xfrm>
            <a:off x="9358520" y="3730758"/>
            <a:ext cx="2223296" cy="543867"/>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ctr"/>
            <a:r>
              <a:rPr lang="en-GB" sz="1467" b="1">
                <a:solidFill>
                  <a:schemeClr val="bg1"/>
                </a:solidFill>
              </a:rPr>
              <a:t>Internal combustion engine </a:t>
            </a:r>
          </a:p>
        </p:txBody>
      </p:sp>
      <p:sp>
        <p:nvSpPr>
          <p:cNvPr id="11" name="Fig title: prod by region">
            <a:extLst>
              <a:ext uri="{FF2B5EF4-FFF2-40B4-BE49-F238E27FC236}">
                <a16:creationId xmlns:a16="http://schemas.microsoft.com/office/drawing/2014/main" id="{39978D0C-EF0A-0BC2-7555-5A8FEFCE56F6}"/>
              </a:ext>
            </a:extLst>
          </p:cNvPr>
          <p:cNvSpPr txBox="1">
            <a:spLocks/>
          </p:cNvSpPr>
          <p:nvPr/>
        </p:nvSpPr>
        <p:spPr>
          <a:xfrm>
            <a:off x="4902201" y="1141715"/>
            <a:ext cx="2723339" cy="440027"/>
          </a:xfrm>
          <a:prstGeom prst="rect">
            <a:avLst/>
          </a:prstGeom>
        </p:spPr>
        <p:txBody>
          <a:bodyPr lIns="0"/>
          <a:lstStyle>
            <a:lvl1pPr marL="0" indent="0" algn="ctr" defTabSz="914400" rtl="0" eaLnBrk="1" latinLnBrk="0" hangingPunct="1">
              <a:spcBef>
                <a:spcPts val="0"/>
              </a:spcBef>
              <a:buClr>
                <a:schemeClr val="bg1">
                  <a:lumMod val="65000"/>
                </a:schemeClr>
              </a:buClr>
              <a:buSzPct val="100000"/>
              <a:buFont typeface="Calibri" panose="020F0502020204030204" pitchFamily="34" charset="0"/>
              <a:buNone/>
              <a:defRPr lang="en-US" sz="1200" b="0" kern="1200" dirty="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40000" indent="-180000" algn="l" defTabSz="914400" rtl="0" eaLnBrk="1" latinLnBrk="0" hangingPunct="1">
              <a:spcBef>
                <a:spcPts val="500"/>
              </a:spcBef>
              <a:buClr>
                <a:schemeClr val="bg1">
                  <a:lumMod val="65000"/>
                </a:schemeClr>
              </a:buClr>
              <a:buSzPct val="100000"/>
              <a:buFont typeface="Segoe UI" panose="020B0502040204020203" pitchFamily="34" charset="0"/>
              <a:buChar char="-"/>
              <a:defRPr sz="1600" kern="1200">
                <a:solidFill>
                  <a:schemeClr val="tx1"/>
                </a:solidFill>
                <a:latin typeface="+mn-lt"/>
                <a:ea typeface="+mn-ea"/>
                <a:cs typeface="+mn-cs"/>
              </a:defRPr>
            </a:lvl2pPr>
            <a:lvl3pPr marL="756000" indent="-180000" algn="l" defTabSz="914400" rtl="0" eaLnBrk="1" latinLnBrk="0" hangingPunct="1">
              <a:spcBef>
                <a:spcPts val="500"/>
              </a:spcBef>
              <a:buClr>
                <a:schemeClr val="bg1">
                  <a:lumMod val="75000"/>
                </a:schemeClr>
              </a:buClr>
              <a:buFont typeface="Segoe UI" panose="020B0502040204020203"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US" sz="1600" b="1"/>
              <a:t>Car exports </a:t>
            </a:r>
          </a:p>
        </p:txBody>
      </p:sp>
      <p:sp>
        <p:nvSpPr>
          <p:cNvPr id="12" name="Fig title: sales by tech">
            <a:extLst>
              <a:ext uri="{FF2B5EF4-FFF2-40B4-BE49-F238E27FC236}">
                <a16:creationId xmlns:a16="http://schemas.microsoft.com/office/drawing/2014/main" id="{9D983466-159E-2197-1986-382D7E532468}"/>
              </a:ext>
            </a:extLst>
          </p:cNvPr>
          <p:cNvSpPr txBox="1">
            <a:spLocks/>
          </p:cNvSpPr>
          <p:nvPr/>
        </p:nvSpPr>
        <p:spPr>
          <a:xfrm>
            <a:off x="8833661" y="1141715"/>
            <a:ext cx="2723339" cy="440027"/>
          </a:xfrm>
          <a:prstGeom prst="rect">
            <a:avLst/>
          </a:prstGeom>
        </p:spPr>
        <p:txBody>
          <a:bodyPr lIns="0"/>
          <a:lstStyle>
            <a:lvl1pPr marL="0" indent="0" algn="ctr" defTabSz="914400" rtl="0" eaLnBrk="1" latinLnBrk="0" hangingPunct="1">
              <a:spcBef>
                <a:spcPts val="0"/>
              </a:spcBef>
              <a:buClr>
                <a:schemeClr val="bg1">
                  <a:lumMod val="65000"/>
                </a:schemeClr>
              </a:buClr>
              <a:buSzPct val="100000"/>
              <a:buFont typeface="Calibri" panose="020F0502020204030204" pitchFamily="34" charset="0"/>
              <a:buNone/>
              <a:defRPr lang="en-US" sz="1200" b="0" kern="1200" dirty="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40000" indent="-180000" algn="l" defTabSz="914400" rtl="0" eaLnBrk="1" latinLnBrk="0" hangingPunct="1">
              <a:spcBef>
                <a:spcPts val="500"/>
              </a:spcBef>
              <a:buClr>
                <a:schemeClr val="bg1">
                  <a:lumMod val="65000"/>
                </a:schemeClr>
              </a:buClr>
              <a:buSzPct val="100000"/>
              <a:buFont typeface="Segoe UI" panose="020B0502040204020203" pitchFamily="34" charset="0"/>
              <a:buChar char="-"/>
              <a:defRPr sz="1600" kern="1200">
                <a:solidFill>
                  <a:schemeClr val="tx1"/>
                </a:solidFill>
                <a:latin typeface="+mn-lt"/>
                <a:ea typeface="+mn-ea"/>
                <a:cs typeface="+mn-cs"/>
              </a:defRPr>
            </a:lvl2pPr>
            <a:lvl3pPr marL="756000" indent="-180000" algn="l" defTabSz="914400" rtl="0" eaLnBrk="1" latinLnBrk="0" hangingPunct="1">
              <a:spcBef>
                <a:spcPts val="500"/>
              </a:spcBef>
              <a:buClr>
                <a:schemeClr val="bg1">
                  <a:lumMod val="75000"/>
                </a:schemeClr>
              </a:buClr>
              <a:buFont typeface="Segoe UI" panose="020B0502040204020203"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600" b="1"/>
              <a:t>Car sales by technology</a:t>
            </a:r>
          </a:p>
        </p:txBody>
      </p:sp>
      <p:graphicFrame>
        <p:nvGraphicFramePr>
          <p:cNvPr id="6" name="Chart 5: sales by region">
            <a:extLst>
              <a:ext uri="{FF2B5EF4-FFF2-40B4-BE49-F238E27FC236}">
                <a16:creationId xmlns:a16="http://schemas.microsoft.com/office/drawing/2014/main" id="{322BE3A2-1167-ED09-E123-0202E380E870}"/>
              </a:ext>
            </a:extLst>
          </p:cNvPr>
          <p:cNvGraphicFramePr>
            <a:graphicFrameLocks/>
          </p:cNvGraphicFramePr>
          <p:nvPr/>
        </p:nvGraphicFramePr>
        <p:xfrm>
          <a:off x="347244" y="1707411"/>
          <a:ext cx="3721483" cy="3648000"/>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exports">
            <a:extLst>
              <a:ext uri="{FF2B5EF4-FFF2-40B4-BE49-F238E27FC236}">
                <a16:creationId xmlns:a16="http://schemas.microsoft.com/office/drawing/2014/main" id="{36C09D44-954D-281C-6DDE-775FD3E940D8}"/>
              </a:ext>
            </a:extLst>
          </p:cNvPr>
          <p:cNvGraphicFramePr>
            <a:graphicFrameLocks/>
          </p:cNvGraphicFramePr>
          <p:nvPr/>
        </p:nvGraphicFramePr>
        <p:xfrm>
          <a:off x="4051792" y="1447836"/>
          <a:ext cx="3936000" cy="4368000"/>
        </p:xfrm>
        <a:graphic>
          <a:graphicData uri="http://schemas.openxmlformats.org/drawingml/2006/chart">
            <c:chart xmlns:c="http://schemas.openxmlformats.org/drawingml/2006/chart" xmlns:r="http://schemas.openxmlformats.org/officeDocument/2006/relationships" r:id="rId5"/>
          </a:graphicData>
        </a:graphic>
      </p:graphicFrame>
      <p:sp>
        <p:nvSpPr>
          <p:cNvPr id="10" name="Japan">
            <a:extLst>
              <a:ext uri="{FF2B5EF4-FFF2-40B4-BE49-F238E27FC236}">
                <a16:creationId xmlns:a16="http://schemas.microsoft.com/office/drawing/2014/main" id="{857FC6B4-4F5D-890F-A847-5D450525EBA7}"/>
              </a:ext>
            </a:extLst>
          </p:cNvPr>
          <p:cNvSpPr txBox="1"/>
          <p:nvPr/>
        </p:nvSpPr>
        <p:spPr>
          <a:xfrm>
            <a:off x="6586511" y="3080187"/>
            <a:ext cx="635110" cy="318100"/>
          </a:xfrm>
          <a:prstGeom prst="rect">
            <a:avLst/>
          </a:prstGeom>
          <a:noFill/>
        </p:spPr>
        <p:txBody>
          <a:bodyPr wrap="non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GB" sz="1467" b="1">
                <a:solidFill>
                  <a:srgbClr val="7030A0"/>
                </a:solidFill>
              </a:rPr>
              <a:t>Japan</a:t>
            </a:r>
          </a:p>
        </p:txBody>
      </p:sp>
      <p:sp>
        <p:nvSpPr>
          <p:cNvPr id="9" name="China">
            <a:extLst>
              <a:ext uri="{FF2B5EF4-FFF2-40B4-BE49-F238E27FC236}">
                <a16:creationId xmlns:a16="http://schemas.microsoft.com/office/drawing/2014/main" id="{10F46271-5726-34C7-FF61-71960398B8AB}"/>
              </a:ext>
            </a:extLst>
          </p:cNvPr>
          <p:cNvSpPr txBox="1"/>
          <p:nvPr/>
        </p:nvSpPr>
        <p:spPr>
          <a:xfrm>
            <a:off x="6244671" y="1854478"/>
            <a:ext cx="625492" cy="318100"/>
          </a:xfrm>
          <a:prstGeom prst="rect">
            <a:avLst/>
          </a:prstGeom>
          <a:noFill/>
        </p:spPr>
        <p:txBody>
          <a:bodyPr wrap="non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GB" sz="1467" b="1">
                <a:solidFill>
                  <a:srgbClr val="E34946"/>
                </a:solidFill>
              </a:rPr>
              <a:t>China</a:t>
            </a:r>
          </a:p>
        </p:txBody>
      </p:sp>
      <p:sp>
        <p:nvSpPr>
          <p:cNvPr id="13" name="Europe">
            <a:extLst>
              <a:ext uri="{FF2B5EF4-FFF2-40B4-BE49-F238E27FC236}">
                <a16:creationId xmlns:a16="http://schemas.microsoft.com/office/drawing/2014/main" id="{11FD6821-AC41-687C-57A3-18388E7EFC54}"/>
              </a:ext>
            </a:extLst>
          </p:cNvPr>
          <p:cNvSpPr txBox="1"/>
          <p:nvPr/>
        </p:nvSpPr>
        <p:spPr>
          <a:xfrm>
            <a:off x="5548371" y="2224879"/>
            <a:ext cx="975845" cy="543867"/>
          </a:xfrm>
          <a:prstGeom prst="rect">
            <a:avLst/>
          </a:prstGeom>
          <a:noFill/>
        </p:spPr>
        <p:txBody>
          <a:bodyPr wrap="non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GB" sz="1467" b="1">
                <a:solidFill>
                  <a:srgbClr val="3E7AD3"/>
                </a:solidFill>
              </a:rPr>
              <a:t>European </a:t>
            </a:r>
          </a:p>
          <a:p>
            <a:r>
              <a:rPr lang="en-GB" sz="1467" b="1">
                <a:solidFill>
                  <a:srgbClr val="3E7AD3"/>
                </a:solidFill>
              </a:rPr>
              <a:t>Union</a:t>
            </a:r>
          </a:p>
        </p:txBody>
      </p:sp>
      <p:sp>
        <p:nvSpPr>
          <p:cNvPr id="14" name="North America">
            <a:extLst>
              <a:ext uri="{FF2B5EF4-FFF2-40B4-BE49-F238E27FC236}">
                <a16:creationId xmlns:a16="http://schemas.microsoft.com/office/drawing/2014/main" id="{AB7870F9-0F52-DF3E-B125-363ECC3ED0B3}"/>
              </a:ext>
            </a:extLst>
          </p:cNvPr>
          <p:cNvSpPr txBox="1"/>
          <p:nvPr/>
        </p:nvSpPr>
        <p:spPr>
          <a:xfrm>
            <a:off x="5966171" y="4367287"/>
            <a:ext cx="1447408" cy="318100"/>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r>
              <a:rPr lang="en-GB" sz="1467" b="1">
                <a:solidFill>
                  <a:srgbClr val="00ADA1"/>
                </a:solidFill>
              </a:rPr>
              <a:t>United States</a:t>
            </a:r>
          </a:p>
        </p:txBody>
      </p:sp>
      <p:sp>
        <p:nvSpPr>
          <p:cNvPr id="23" name="Other EMDEs">
            <a:extLst>
              <a:ext uri="{FF2B5EF4-FFF2-40B4-BE49-F238E27FC236}">
                <a16:creationId xmlns:a16="http://schemas.microsoft.com/office/drawing/2014/main" id="{D8A3D360-B25A-B766-B0E8-CEE693E4289B}"/>
              </a:ext>
            </a:extLst>
          </p:cNvPr>
          <p:cNvSpPr txBox="1"/>
          <p:nvPr/>
        </p:nvSpPr>
        <p:spPr>
          <a:xfrm>
            <a:off x="1932014" y="1880330"/>
            <a:ext cx="1837533" cy="318100"/>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r"/>
            <a:r>
              <a:rPr lang="en-GB" sz="1467" b="1">
                <a:solidFill>
                  <a:schemeClr val="bg1"/>
                </a:solidFill>
              </a:rPr>
              <a:t>Other EMDEs</a:t>
            </a:r>
          </a:p>
        </p:txBody>
      </p:sp>
      <p:sp>
        <p:nvSpPr>
          <p:cNvPr id="22" name="China">
            <a:extLst>
              <a:ext uri="{FF2B5EF4-FFF2-40B4-BE49-F238E27FC236}">
                <a16:creationId xmlns:a16="http://schemas.microsoft.com/office/drawing/2014/main" id="{C94289C2-2CC3-1237-DD85-1749D3DE5410}"/>
              </a:ext>
            </a:extLst>
          </p:cNvPr>
          <p:cNvSpPr txBox="1"/>
          <p:nvPr/>
        </p:nvSpPr>
        <p:spPr>
          <a:xfrm>
            <a:off x="3144056" y="2770934"/>
            <a:ext cx="625491" cy="318100"/>
          </a:xfrm>
          <a:prstGeom prst="rect">
            <a:avLst/>
          </a:prstGeom>
          <a:noFill/>
        </p:spPr>
        <p:txBody>
          <a:bodyPr wrap="non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r"/>
            <a:r>
              <a:rPr lang="en-GB" sz="1467" b="1">
                <a:solidFill>
                  <a:schemeClr val="bg1"/>
                </a:solidFill>
              </a:rPr>
              <a:t>China</a:t>
            </a:r>
          </a:p>
        </p:txBody>
      </p:sp>
      <p:sp>
        <p:nvSpPr>
          <p:cNvPr id="20" name="North America">
            <a:extLst>
              <a:ext uri="{FF2B5EF4-FFF2-40B4-BE49-F238E27FC236}">
                <a16:creationId xmlns:a16="http://schemas.microsoft.com/office/drawing/2014/main" id="{50FED00A-D7EB-EFF3-35BB-5D11A073E2D8}"/>
              </a:ext>
            </a:extLst>
          </p:cNvPr>
          <p:cNvSpPr txBox="1"/>
          <p:nvPr/>
        </p:nvSpPr>
        <p:spPr>
          <a:xfrm>
            <a:off x="2322139" y="3507635"/>
            <a:ext cx="1447408" cy="318100"/>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r"/>
            <a:r>
              <a:rPr lang="en-GB" sz="1467" b="1">
                <a:solidFill>
                  <a:schemeClr val="bg1"/>
                </a:solidFill>
              </a:rPr>
              <a:t>United States</a:t>
            </a:r>
          </a:p>
        </p:txBody>
      </p:sp>
      <p:sp>
        <p:nvSpPr>
          <p:cNvPr id="19" name="Europe">
            <a:extLst>
              <a:ext uri="{FF2B5EF4-FFF2-40B4-BE49-F238E27FC236}">
                <a16:creationId xmlns:a16="http://schemas.microsoft.com/office/drawing/2014/main" id="{FB12EA9E-1E89-DCE2-2435-AAD96C4675D0}"/>
              </a:ext>
            </a:extLst>
          </p:cNvPr>
          <p:cNvSpPr txBox="1"/>
          <p:nvPr/>
        </p:nvSpPr>
        <p:spPr>
          <a:xfrm>
            <a:off x="1947768" y="4050613"/>
            <a:ext cx="1821779" cy="318100"/>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r"/>
            <a:r>
              <a:rPr lang="en-GB" sz="1467" b="1">
                <a:solidFill>
                  <a:schemeClr val="bg1"/>
                </a:solidFill>
              </a:rPr>
              <a:t>European Union</a:t>
            </a:r>
          </a:p>
        </p:txBody>
      </p:sp>
      <p:sp>
        <p:nvSpPr>
          <p:cNvPr id="21" name="Other AEs">
            <a:extLst>
              <a:ext uri="{FF2B5EF4-FFF2-40B4-BE49-F238E27FC236}">
                <a16:creationId xmlns:a16="http://schemas.microsoft.com/office/drawing/2014/main" id="{7874CA4F-6A7F-DFE1-2F29-785860F5C5C4}"/>
              </a:ext>
            </a:extLst>
          </p:cNvPr>
          <p:cNvSpPr txBox="1"/>
          <p:nvPr/>
        </p:nvSpPr>
        <p:spPr>
          <a:xfrm>
            <a:off x="970622" y="4571158"/>
            <a:ext cx="2798925" cy="318100"/>
          </a:xfrm>
          <a:prstGeom prst="rect">
            <a:avLst/>
          </a:prstGeom>
          <a:noFill/>
        </p:spPr>
        <p:txBody>
          <a:bodyPr wrap="square" rtlCol="0">
            <a:spAutoFit/>
          </a:bodyPr>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r"/>
            <a:r>
              <a:rPr lang="en-GB" sz="1467" b="1">
                <a:solidFill>
                  <a:schemeClr val="bg1"/>
                </a:solidFill>
              </a:rPr>
              <a:t>Other advanced economies</a:t>
            </a:r>
          </a:p>
        </p:txBody>
      </p:sp>
    </p:spTree>
    <p:extLst>
      <p:ext uri="{BB962C8B-B14F-4D97-AF65-F5344CB8AC3E}">
        <p14:creationId xmlns:p14="http://schemas.microsoft.com/office/powerpoint/2010/main" val="155410390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9" presetID="22" presetClass="entr" presetSubtype="8" fill="hold" grpId="0" nodeType="withEffect">
                                  <p:stCondLst>
                                    <p:cond delay="0"/>
                                  </p:stCondLst>
                                  <p:childTnLst>
                                    <p:set>
                                      <p:cBhvr>
                                        <p:cTn id="10" dur="1" fill="hold">
                                          <p:stCondLst>
                                            <p:cond delay="0"/>
                                          </p:stCondLst>
                                        </p:cTn>
                                        <p:tgtEl>
                                          <p:spTgt spid="6">
                                            <p:graphicEl>
                                              <a:chart seriesIdx="0" categoryIdx="-4" bldStep="series"/>
                                            </p:graphicEl>
                                          </p:spTgt>
                                        </p:tgtEl>
                                        <p:attrNameLst>
                                          <p:attrName>style.visibility</p:attrName>
                                        </p:attrNameLst>
                                      </p:cBhvr>
                                      <p:to>
                                        <p:strVal val="visible"/>
                                      </p:to>
                                    </p:set>
                                    <p:animEffect transition="in" filter="wipe(left)">
                                      <p:cBhvr>
                                        <p:cTn id="11" dur="500"/>
                                        <p:tgtEl>
                                          <p:spTgt spid="6">
                                            <p:graphicEl>
                                              <a:chart seriesIdx="0" categoryIdx="-4" bldStep="series"/>
                                            </p:graphicEl>
                                          </p:spTgt>
                                        </p:tgtEl>
                                      </p:cBhvr>
                                    </p:animEffect>
                                  </p:childTnLst>
                                </p:cTn>
                              </p:par>
                              <p:par>
                                <p:cTn id="12" presetID="22" presetClass="entr" presetSubtype="8" fill="hold" grpId="0" nodeType="withEffect">
                                  <p:stCondLst>
                                    <p:cond delay="0"/>
                                  </p:stCondLst>
                                  <p:childTnLst>
                                    <p:set>
                                      <p:cBhvr>
                                        <p:cTn id="13" dur="1" fill="hold">
                                          <p:stCondLst>
                                            <p:cond delay="0"/>
                                          </p:stCondLst>
                                        </p:cTn>
                                        <p:tgtEl>
                                          <p:spTgt spid="6">
                                            <p:graphicEl>
                                              <a:chart seriesIdx="1" categoryIdx="-4" bldStep="series"/>
                                            </p:graphicEl>
                                          </p:spTgt>
                                        </p:tgtEl>
                                        <p:attrNameLst>
                                          <p:attrName>style.visibility</p:attrName>
                                        </p:attrNameLst>
                                      </p:cBhvr>
                                      <p:to>
                                        <p:strVal val="visible"/>
                                      </p:to>
                                    </p:set>
                                    <p:animEffect transition="in" filter="wipe(left)">
                                      <p:cBhvr>
                                        <p:cTn id="14" dur="500"/>
                                        <p:tgtEl>
                                          <p:spTgt spid="6">
                                            <p:graphicEl>
                                              <a:chart seriesIdx="1" categoryIdx="-4" bldStep="series"/>
                                            </p:graphicEl>
                                          </p:spTgt>
                                        </p:tgtEl>
                                      </p:cBhvr>
                                    </p:animEffect>
                                  </p:childTnLst>
                                </p:cTn>
                              </p:par>
                              <p:par>
                                <p:cTn id="15" presetID="22" presetClass="entr" presetSubtype="8" fill="hold" grpId="0" nodeType="withEffect">
                                  <p:stCondLst>
                                    <p:cond delay="0"/>
                                  </p:stCondLst>
                                  <p:childTnLst>
                                    <p:set>
                                      <p:cBhvr>
                                        <p:cTn id="16" dur="1" fill="hold">
                                          <p:stCondLst>
                                            <p:cond delay="0"/>
                                          </p:stCondLst>
                                        </p:cTn>
                                        <p:tgtEl>
                                          <p:spTgt spid="6">
                                            <p:graphicEl>
                                              <a:chart seriesIdx="2" categoryIdx="-4" bldStep="series"/>
                                            </p:graphicEl>
                                          </p:spTgt>
                                        </p:tgtEl>
                                        <p:attrNameLst>
                                          <p:attrName>style.visibility</p:attrName>
                                        </p:attrNameLst>
                                      </p:cBhvr>
                                      <p:to>
                                        <p:strVal val="visible"/>
                                      </p:to>
                                    </p:set>
                                    <p:animEffect transition="in" filter="wipe(left)">
                                      <p:cBhvr>
                                        <p:cTn id="17" dur="500"/>
                                        <p:tgtEl>
                                          <p:spTgt spid="6">
                                            <p:graphicEl>
                                              <a:chart seriesIdx="2" categoryIdx="-4" bldStep="series"/>
                                            </p:graphicEl>
                                          </p:spTgt>
                                        </p:tgtEl>
                                      </p:cBhvr>
                                    </p:animEffect>
                                  </p:childTnLst>
                                </p:cTn>
                              </p:par>
                              <p:par>
                                <p:cTn id="18" presetID="22" presetClass="entr" presetSubtype="8" fill="hold" grpId="0" nodeType="withEffect">
                                  <p:stCondLst>
                                    <p:cond delay="0"/>
                                  </p:stCondLst>
                                  <p:childTnLst>
                                    <p:set>
                                      <p:cBhvr>
                                        <p:cTn id="19" dur="1" fill="hold">
                                          <p:stCondLst>
                                            <p:cond delay="0"/>
                                          </p:stCondLst>
                                        </p:cTn>
                                        <p:tgtEl>
                                          <p:spTgt spid="6">
                                            <p:graphicEl>
                                              <a:chart seriesIdx="3" categoryIdx="-4" bldStep="series"/>
                                            </p:graphicEl>
                                          </p:spTgt>
                                        </p:tgtEl>
                                        <p:attrNameLst>
                                          <p:attrName>style.visibility</p:attrName>
                                        </p:attrNameLst>
                                      </p:cBhvr>
                                      <p:to>
                                        <p:strVal val="visible"/>
                                      </p:to>
                                    </p:set>
                                    <p:animEffect transition="in" filter="wipe(left)">
                                      <p:cBhvr>
                                        <p:cTn id="20" dur="500"/>
                                        <p:tgtEl>
                                          <p:spTgt spid="6">
                                            <p:graphicEl>
                                              <a:chart seriesIdx="3" categoryIdx="-4" bldStep="series"/>
                                            </p:graphicEl>
                                          </p:spTgt>
                                        </p:tgtEl>
                                      </p:cBhvr>
                                    </p:animEffect>
                                  </p:childTnLst>
                                </p:cTn>
                              </p:par>
                              <p:par>
                                <p:cTn id="21" presetID="22" presetClass="entr" presetSubtype="8" fill="hold" grpId="0" nodeType="withEffect">
                                  <p:stCondLst>
                                    <p:cond delay="0"/>
                                  </p:stCondLst>
                                  <p:childTnLst>
                                    <p:set>
                                      <p:cBhvr>
                                        <p:cTn id="22" dur="1" fill="hold">
                                          <p:stCondLst>
                                            <p:cond delay="0"/>
                                          </p:stCondLst>
                                        </p:cTn>
                                        <p:tgtEl>
                                          <p:spTgt spid="6">
                                            <p:graphicEl>
                                              <a:chart seriesIdx="4" categoryIdx="-4" bldStep="series"/>
                                            </p:graphicEl>
                                          </p:spTgt>
                                        </p:tgtEl>
                                        <p:attrNameLst>
                                          <p:attrName>style.visibility</p:attrName>
                                        </p:attrNameLst>
                                      </p:cBhvr>
                                      <p:to>
                                        <p:strVal val="visible"/>
                                      </p:to>
                                    </p:set>
                                    <p:animEffect transition="in" filter="wipe(left)">
                                      <p:cBhvr>
                                        <p:cTn id="23" dur="500"/>
                                        <p:tgtEl>
                                          <p:spTgt spid="6">
                                            <p:graphicEl>
                                              <a:chart seriesIdx="4" categoryIdx="-4" bldStep="series"/>
                                            </p:graphicEl>
                                          </p:spTgt>
                                        </p:tgtEl>
                                      </p:cBhvr>
                                    </p:animEffect>
                                  </p:childTnLst>
                                </p:cTn>
                              </p:par>
                            </p:childTnLst>
                          </p:cTn>
                        </p:par>
                        <p:par>
                          <p:cTn id="24" fill="hold">
                            <p:stCondLst>
                              <p:cond delay="500"/>
                            </p:stCondLst>
                            <p:childTnLst>
                              <p:par>
                                <p:cTn id="25" presetID="10" presetClass="entr" presetSubtype="0" fill="hold" grpId="0" nodeType="afterEffect">
                                  <p:stCondLst>
                                    <p:cond delay="0"/>
                                  </p:stCondLst>
                                  <p:childTnLst>
                                    <p:set>
                                      <p:cBhvr>
                                        <p:cTn id="26" dur="1" fill="hold">
                                          <p:stCondLst>
                                            <p:cond delay="0"/>
                                          </p:stCondLst>
                                        </p:cTn>
                                        <p:tgtEl>
                                          <p:spTgt spid="23"/>
                                        </p:tgtEl>
                                        <p:attrNameLst>
                                          <p:attrName>style.visibility</p:attrName>
                                        </p:attrNameLst>
                                      </p:cBhvr>
                                      <p:to>
                                        <p:strVal val="visible"/>
                                      </p:to>
                                    </p:set>
                                    <p:animEffect transition="in" filter="fade">
                                      <p:cBhvr>
                                        <p:cTn id="27" dur="500"/>
                                        <p:tgtEl>
                                          <p:spTgt spid="23"/>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22"/>
                                        </p:tgtEl>
                                        <p:attrNameLst>
                                          <p:attrName>style.visibility</p:attrName>
                                        </p:attrNameLst>
                                      </p:cBhvr>
                                      <p:to>
                                        <p:strVal val="visible"/>
                                      </p:to>
                                    </p:set>
                                    <p:animEffect transition="in" filter="fade">
                                      <p:cBhvr>
                                        <p:cTn id="30" dur="500"/>
                                        <p:tgtEl>
                                          <p:spTgt spid="22"/>
                                        </p:tgtEl>
                                      </p:cBhvr>
                                    </p:animEffect>
                                  </p:childTnLst>
                                </p:cTn>
                              </p:par>
                              <p:par>
                                <p:cTn id="31" presetID="10" presetClass="entr" presetSubtype="0" fill="hold" grpId="0" nodeType="withEffect">
                                  <p:stCondLst>
                                    <p:cond delay="0"/>
                                  </p:stCondLst>
                                  <p:childTnLst>
                                    <p:set>
                                      <p:cBhvr>
                                        <p:cTn id="32" dur="1" fill="hold">
                                          <p:stCondLst>
                                            <p:cond delay="0"/>
                                          </p:stCondLst>
                                        </p:cTn>
                                        <p:tgtEl>
                                          <p:spTgt spid="21"/>
                                        </p:tgtEl>
                                        <p:attrNameLst>
                                          <p:attrName>style.visibility</p:attrName>
                                        </p:attrNameLst>
                                      </p:cBhvr>
                                      <p:to>
                                        <p:strVal val="visible"/>
                                      </p:to>
                                    </p:set>
                                    <p:animEffect transition="in" filter="fade">
                                      <p:cBhvr>
                                        <p:cTn id="33" dur="500"/>
                                        <p:tgtEl>
                                          <p:spTgt spid="21"/>
                                        </p:tgtEl>
                                      </p:cBhvr>
                                    </p:animEffect>
                                  </p:childTnLst>
                                </p:cTn>
                              </p:par>
                              <p:par>
                                <p:cTn id="34" presetID="10" presetClass="entr" presetSubtype="0" fill="hold" grpId="0" nodeType="withEffect">
                                  <p:stCondLst>
                                    <p:cond delay="0"/>
                                  </p:stCondLst>
                                  <p:childTnLst>
                                    <p:set>
                                      <p:cBhvr>
                                        <p:cTn id="35" dur="1" fill="hold">
                                          <p:stCondLst>
                                            <p:cond delay="0"/>
                                          </p:stCondLst>
                                        </p:cTn>
                                        <p:tgtEl>
                                          <p:spTgt spid="20"/>
                                        </p:tgtEl>
                                        <p:attrNameLst>
                                          <p:attrName>style.visibility</p:attrName>
                                        </p:attrNameLst>
                                      </p:cBhvr>
                                      <p:to>
                                        <p:strVal val="visible"/>
                                      </p:to>
                                    </p:set>
                                    <p:animEffect transition="in" filter="fade">
                                      <p:cBhvr>
                                        <p:cTn id="36" dur="500"/>
                                        <p:tgtEl>
                                          <p:spTgt spid="20"/>
                                        </p:tgtEl>
                                      </p:cBhvr>
                                    </p:animEffect>
                                  </p:childTnLst>
                                </p:cTn>
                              </p:par>
                              <p:par>
                                <p:cTn id="37" presetID="10" presetClass="entr" presetSubtype="0" fill="hold" grpId="0" nodeType="withEffect">
                                  <p:stCondLst>
                                    <p:cond delay="0"/>
                                  </p:stCondLst>
                                  <p:childTnLst>
                                    <p:set>
                                      <p:cBhvr>
                                        <p:cTn id="38" dur="1" fill="hold">
                                          <p:stCondLst>
                                            <p:cond delay="0"/>
                                          </p:stCondLst>
                                        </p:cTn>
                                        <p:tgtEl>
                                          <p:spTgt spid="19"/>
                                        </p:tgtEl>
                                        <p:attrNameLst>
                                          <p:attrName>style.visibility</p:attrName>
                                        </p:attrNameLst>
                                      </p:cBhvr>
                                      <p:to>
                                        <p:strVal val="visible"/>
                                      </p:to>
                                    </p:set>
                                    <p:animEffect transition="in" filter="fade">
                                      <p:cBhvr>
                                        <p:cTn id="39" dur="500"/>
                                        <p:tgtEl>
                                          <p:spTgt spid="19"/>
                                        </p:tgtEl>
                                      </p:cBhvr>
                                    </p:animEffect>
                                  </p:childTnLst>
                                </p:cTn>
                              </p:par>
                            </p:childTnLst>
                          </p:cTn>
                        </p:par>
                      </p:childTnLst>
                    </p:cTn>
                  </p:par>
                  <p:par>
                    <p:cTn id="40" fill="hold">
                      <p:stCondLst>
                        <p:cond delay="indefinite"/>
                      </p:stCondLst>
                      <p:childTnLst>
                        <p:par>
                          <p:cTn id="41" fill="hold">
                            <p:stCondLst>
                              <p:cond delay="0"/>
                            </p:stCondLst>
                            <p:childTnLst>
                              <p:par>
                                <p:cTn id="42" presetID="10" presetClass="entr" presetSubtype="0" fill="hold" grpId="0" nodeType="clickEffect">
                                  <p:stCondLst>
                                    <p:cond delay="0"/>
                                  </p:stCondLst>
                                  <p:childTnLst>
                                    <p:set>
                                      <p:cBhvr>
                                        <p:cTn id="43" dur="1" fill="hold">
                                          <p:stCondLst>
                                            <p:cond delay="0"/>
                                          </p:stCondLst>
                                        </p:cTn>
                                        <p:tgtEl>
                                          <p:spTgt spid="7">
                                            <p:graphicEl>
                                              <a:chart seriesIdx="-3" categoryIdx="-3" bldStep="gridLegend"/>
                                            </p:graphicEl>
                                          </p:spTgt>
                                        </p:tgtEl>
                                        <p:attrNameLst>
                                          <p:attrName>style.visibility</p:attrName>
                                        </p:attrNameLst>
                                      </p:cBhvr>
                                      <p:to>
                                        <p:strVal val="visible"/>
                                      </p:to>
                                    </p:set>
                                    <p:animEffect transition="in" filter="fade">
                                      <p:cBhvr>
                                        <p:cTn id="44" dur="500"/>
                                        <p:tgtEl>
                                          <p:spTgt spid="7">
                                            <p:graphicEl>
                                              <a:chart seriesIdx="-3" categoryIdx="-3" bldStep="gridLegend"/>
                                            </p:graphicEl>
                                          </p:spTgt>
                                        </p:tgtEl>
                                      </p:cBhvr>
                                    </p:animEffect>
                                  </p:childTnLst>
                                </p:cTn>
                              </p:par>
                              <p:par>
                                <p:cTn id="45" presetID="22" presetClass="entr" presetSubtype="8" fill="hold" grpId="0" nodeType="withEffect">
                                  <p:stCondLst>
                                    <p:cond delay="0"/>
                                  </p:stCondLst>
                                  <p:childTnLst>
                                    <p:set>
                                      <p:cBhvr>
                                        <p:cTn id="46" dur="1" fill="hold">
                                          <p:stCondLst>
                                            <p:cond delay="0"/>
                                          </p:stCondLst>
                                        </p:cTn>
                                        <p:tgtEl>
                                          <p:spTgt spid="7">
                                            <p:graphicEl>
                                              <a:chart seriesIdx="0" categoryIdx="-4" bldStep="series"/>
                                            </p:graphicEl>
                                          </p:spTgt>
                                        </p:tgtEl>
                                        <p:attrNameLst>
                                          <p:attrName>style.visibility</p:attrName>
                                        </p:attrNameLst>
                                      </p:cBhvr>
                                      <p:to>
                                        <p:strVal val="visible"/>
                                      </p:to>
                                    </p:set>
                                    <p:animEffect transition="in" filter="wipe(left)">
                                      <p:cBhvr>
                                        <p:cTn id="47" dur="500"/>
                                        <p:tgtEl>
                                          <p:spTgt spid="7">
                                            <p:graphicEl>
                                              <a:chart seriesIdx="0" categoryIdx="-4" bldStep="series"/>
                                            </p:graphicEl>
                                          </p:spTgt>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7">
                                            <p:graphicEl>
                                              <a:chart seriesIdx="1" categoryIdx="-4" bldStep="series"/>
                                            </p:graphicEl>
                                          </p:spTgt>
                                        </p:tgtEl>
                                        <p:attrNameLst>
                                          <p:attrName>style.visibility</p:attrName>
                                        </p:attrNameLst>
                                      </p:cBhvr>
                                      <p:to>
                                        <p:strVal val="visible"/>
                                      </p:to>
                                    </p:set>
                                    <p:animEffect transition="in" filter="wipe(left)">
                                      <p:cBhvr>
                                        <p:cTn id="50" dur="500"/>
                                        <p:tgtEl>
                                          <p:spTgt spid="7">
                                            <p:graphicEl>
                                              <a:chart seriesIdx="1" categoryIdx="-4" bldStep="series"/>
                                            </p:graphicEl>
                                          </p:spTgt>
                                        </p:tgtEl>
                                      </p:cBhvr>
                                    </p:animEffect>
                                  </p:childTnLst>
                                </p:cTn>
                              </p:par>
                              <p:par>
                                <p:cTn id="51" presetID="22" presetClass="entr" presetSubtype="8" fill="hold" grpId="0" nodeType="withEffect">
                                  <p:stCondLst>
                                    <p:cond delay="0"/>
                                  </p:stCondLst>
                                  <p:childTnLst>
                                    <p:set>
                                      <p:cBhvr>
                                        <p:cTn id="52" dur="1" fill="hold">
                                          <p:stCondLst>
                                            <p:cond delay="0"/>
                                          </p:stCondLst>
                                        </p:cTn>
                                        <p:tgtEl>
                                          <p:spTgt spid="7">
                                            <p:graphicEl>
                                              <a:chart seriesIdx="2" categoryIdx="-4" bldStep="series"/>
                                            </p:graphicEl>
                                          </p:spTgt>
                                        </p:tgtEl>
                                        <p:attrNameLst>
                                          <p:attrName>style.visibility</p:attrName>
                                        </p:attrNameLst>
                                      </p:cBhvr>
                                      <p:to>
                                        <p:strVal val="visible"/>
                                      </p:to>
                                    </p:set>
                                    <p:animEffect transition="in" filter="wipe(left)">
                                      <p:cBhvr>
                                        <p:cTn id="53" dur="500"/>
                                        <p:tgtEl>
                                          <p:spTgt spid="7">
                                            <p:graphicEl>
                                              <a:chart seriesIdx="2" categoryIdx="-4" bldStep="series"/>
                                            </p:graphicEl>
                                          </p:spTgt>
                                        </p:tgtEl>
                                      </p:cBhvr>
                                    </p:animEffect>
                                  </p:childTnLst>
                                </p:cTn>
                              </p:par>
                              <p:par>
                                <p:cTn id="54" presetID="22" presetClass="entr" presetSubtype="8" fill="hold" grpId="0" nodeType="withEffect">
                                  <p:stCondLst>
                                    <p:cond delay="0"/>
                                  </p:stCondLst>
                                  <p:childTnLst>
                                    <p:set>
                                      <p:cBhvr>
                                        <p:cTn id="55" dur="1" fill="hold">
                                          <p:stCondLst>
                                            <p:cond delay="0"/>
                                          </p:stCondLst>
                                        </p:cTn>
                                        <p:tgtEl>
                                          <p:spTgt spid="7">
                                            <p:graphicEl>
                                              <a:chart seriesIdx="3" categoryIdx="-4" bldStep="series"/>
                                            </p:graphicEl>
                                          </p:spTgt>
                                        </p:tgtEl>
                                        <p:attrNameLst>
                                          <p:attrName>style.visibility</p:attrName>
                                        </p:attrNameLst>
                                      </p:cBhvr>
                                      <p:to>
                                        <p:strVal val="visible"/>
                                      </p:to>
                                    </p:set>
                                    <p:animEffect transition="in" filter="wipe(left)">
                                      <p:cBhvr>
                                        <p:cTn id="56" dur="500"/>
                                        <p:tgtEl>
                                          <p:spTgt spid="7">
                                            <p:graphicEl>
                                              <a:chart seriesIdx="3" categoryIdx="-4" bldStep="series"/>
                                            </p:graphicEl>
                                          </p:spTgt>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11"/>
                                        </p:tgtEl>
                                        <p:attrNameLst>
                                          <p:attrName>style.visibility</p:attrName>
                                        </p:attrNameLst>
                                      </p:cBhvr>
                                      <p:to>
                                        <p:strVal val="visible"/>
                                      </p:to>
                                    </p:set>
                                    <p:animEffect transition="in" filter="fade">
                                      <p:cBhvr>
                                        <p:cTn id="59" dur="500"/>
                                        <p:tgtEl>
                                          <p:spTgt spid="11"/>
                                        </p:tgtEl>
                                      </p:cBhvr>
                                    </p:animEffect>
                                  </p:childTnLst>
                                </p:cTn>
                              </p:par>
                              <p:par>
                                <p:cTn id="60" presetID="10" presetClass="entr" presetSubtype="0" fill="hold" grpId="0" nodeType="withEffect">
                                  <p:stCondLst>
                                    <p:cond delay="0"/>
                                  </p:stCondLst>
                                  <p:childTnLst>
                                    <p:set>
                                      <p:cBhvr>
                                        <p:cTn id="61" dur="1" fill="hold">
                                          <p:stCondLst>
                                            <p:cond delay="0"/>
                                          </p:stCondLst>
                                        </p:cTn>
                                        <p:tgtEl>
                                          <p:spTgt spid="10"/>
                                        </p:tgtEl>
                                        <p:attrNameLst>
                                          <p:attrName>style.visibility</p:attrName>
                                        </p:attrNameLst>
                                      </p:cBhvr>
                                      <p:to>
                                        <p:strVal val="visible"/>
                                      </p:to>
                                    </p:set>
                                    <p:animEffect transition="in" filter="fade">
                                      <p:cBhvr>
                                        <p:cTn id="62" dur="500"/>
                                        <p:tgtEl>
                                          <p:spTgt spid="10"/>
                                        </p:tgtEl>
                                      </p:cBhvr>
                                    </p:animEffect>
                                  </p:childTnLst>
                                </p:cTn>
                              </p:par>
                              <p:par>
                                <p:cTn id="63" presetID="10" presetClass="entr" presetSubtype="0" fill="hold" grpId="0" nodeType="withEffect">
                                  <p:stCondLst>
                                    <p:cond delay="0"/>
                                  </p:stCondLst>
                                  <p:childTnLst>
                                    <p:set>
                                      <p:cBhvr>
                                        <p:cTn id="64" dur="1" fill="hold">
                                          <p:stCondLst>
                                            <p:cond delay="0"/>
                                          </p:stCondLst>
                                        </p:cTn>
                                        <p:tgtEl>
                                          <p:spTgt spid="9"/>
                                        </p:tgtEl>
                                        <p:attrNameLst>
                                          <p:attrName>style.visibility</p:attrName>
                                        </p:attrNameLst>
                                      </p:cBhvr>
                                      <p:to>
                                        <p:strVal val="visible"/>
                                      </p:to>
                                    </p:set>
                                    <p:animEffect transition="in" filter="fade">
                                      <p:cBhvr>
                                        <p:cTn id="65" dur="500"/>
                                        <p:tgtEl>
                                          <p:spTgt spid="9"/>
                                        </p:tgtEl>
                                      </p:cBhvr>
                                    </p:animEffect>
                                  </p:childTnLst>
                                </p:cTn>
                              </p:par>
                              <p:par>
                                <p:cTn id="66" presetID="10" presetClass="entr" presetSubtype="0" fill="hold" grpId="0" nodeType="withEffect">
                                  <p:stCondLst>
                                    <p:cond delay="0"/>
                                  </p:stCondLst>
                                  <p:childTnLst>
                                    <p:set>
                                      <p:cBhvr>
                                        <p:cTn id="67" dur="1" fill="hold">
                                          <p:stCondLst>
                                            <p:cond delay="0"/>
                                          </p:stCondLst>
                                        </p:cTn>
                                        <p:tgtEl>
                                          <p:spTgt spid="13"/>
                                        </p:tgtEl>
                                        <p:attrNameLst>
                                          <p:attrName>style.visibility</p:attrName>
                                        </p:attrNameLst>
                                      </p:cBhvr>
                                      <p:to>
                                        <p:strVal val="visible"/>
                                      </p:to>
                                    </p:set>
                                    <p:animEffect transition="in" filter="fade">
                                      <p:cBhvr>
                                        <p:cTn id="68" dur="500"/>
                                        <p:tgtEl>
                                          <p:spTgt spid="13"/>
                                        </p:tgtEl>
                                      </p:cBhvr>
                                    </p:animEffect>
                                  </p:childTnLst>
                                </p:cTn>
                              </p:par>
                              <p:par>
                                <p:cTn id="69" presetID="10" presetClass="entr" presetSubtype="0" fill="hold" grpId="0" nodeType="withEffect">
                                  <p:stCondLst>
                                    <p:cond delay="0"/>
                                  </p:stCondLst>
                                  <p:childTnLst>
                                    <p:set>
                                      <p:cBhvr>
                                        <p:cTn id="70" dur="1" fill="hold">
                                          <p:stCondLst>
                                            <p:cond delay="0"/>
                                          </p:stCondLst>
                                        </p:cTn>
                                        <p:tgtEl>
                                          <p:spTgt spid="14"/>
                                        </p:tgtEl>
                                        <p:attrNameLst>
                                          <p:attrName>style.visibility</p:attrName>
                                        </p:attrNameLst>
                                      </p:cBhvr>
                                      <p:to>
                                        <p:strVal val="visible"/>
                                      </p:to>
                                    </p:set>
                                    <p:animEffect transition="in" filter="fade">
                                      <p:cBhvr>
                                        <p:cTn id="71" dur="500"/>
                                        <p:tgtEl>
                                          <p:spTgt spid="14"/>
                                        </p:tgtEl>
                                      </p:cBhvr>
                                    </p:animEffect>
                                  </p:childTnLst>
                                </p:cTn>
                              </p:par>
                              <p:par>
                                <p:cTn id="72" presetID="10" presetClass="entr" presetSubtype="0" fill="hold" grpId="0" nodeType="withEffect">
                                  <p:stCondLst>
                                    <p:cond delay="0"/>
                                  </p:stCondLst>
                                  <p:childTnLst>
                                    <p:set>
                                      <p:cBhvr>
                                        <p:cTn id="73" dur="1" fill="hold">
                                          <p:stCondLst>
                                            <p:cond delay="0"/>
                                          </p:stCondLst>
                                        </p:cTn>
                                        <p:tgtEl>
                                          <p:spTgt spid="3">
                                            <p:txEl>
                                              <p:pRg st="0" end="0"/>
                                            </p:txEl>
                                          </p:spTgt>
                                        </p:tgtEl>
                                        <p:attrNameLst>
                                          <p:attrName>style.visibility</p:attrName>
                                        </p:attrNameLst>
                                      </p:cBhvr>
                                      <p:to>
                                        <p:strVal val="visible"/>
                                      </p:to>
                                    </p:set>
                                    <p:animEffect transition="in" filter="fade">
                                      <p:cBhvr>
                                        <p:cTn id="74" dur="500"/>
                                        <p:tgtEl>
                                          <p:spTgt spid="3">
                                            <p:txEl>
                                              <p:pRg st="0" end="0"/>
                                            </p:txEl>
                                          </p:spTgt>
                                        </p:tgtEl>
                                      </p:cBhvr>
                                    </p:animEffect>
                                  </p:childTnLst>
                                </p:cTn>
                              </p:par>
                            </p:childTnLst>
                          </p:cTn>
                        </p:par>
                      </p:childTnLst>
                    </p:cTn>
                  </p:par>
                  <p:par>
                    <p:cTn id="75" fill="hold">
                      <p:stCondLst>
                        <p:cond delay="indefinite"/>
                      </p:stCondLst>
                      <p:childTnLst>
                        <p:par>
                          <p:cTn id="76" fill="hold">
                            <p:stCondLst>
                              <p:cond delay="0"/>
                            </p:stCondLst>
                            <p:childTnLst>
                              <p:par>
                                <p:cTn id="77" presetID="10" presetClass="entr" presetSubtype="0" fill="hold" grpId="0" nodeType="clickEffect">
                                  <p:stCondLst>
                                    <p:cond delay="0"/>
                                  </p:stCondLst>
                                  <p:childTnLst>
                                    <p:set>
                                      <p:cBhvr>
                                        <p:cTn id="78" dur="1" fill="hold">
                                          <p:stCondLst>
                                            <p:cond delay="0"/>
                                          </p:stCondLst>
                                        </p:cTn>
                                        <p:tgtEl>
                                          <p:spTgt spid="5"/>
                                        </p:tgtEl>
                                        <p:attrNameLst>
                                          <p:attrName>style.visibility</p:attrName>
                                        </p:attrNameLst>
                                      </p:cBhvr>
                                      <p:to>
                                        <p:strVal val="visible"/>
                                      </p:to>
                                    </p:set>
                                    <p:animEffect transition="in" filter="fade">
                                      <p:cBhvr>
                                        <p:cTn id="79" dur="500"/>
                                        <p:tgtEl>
                                          <p:spTgt spid="5"/>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12"/>
                                        </p:tgtEl>
                                        <p:attrNameLst>
                                          <p:attrName>style.visibility</p:attrName>
                                        </p:attrNameLst>
                                      </p:cBhvr>
                                      <p:to>
                                        <p:strVal val="visible"/>
                                      </p:to>
                                    </p:set>
                                    <p:animEffect transition="in" filter="fade">
                                      <p:cBhvr>
                                        <p:cTn id="82" dur="500"/>
                                        <p:tgtEl>
                                          <p:spTgt spid="12"/>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fade">
                                      <p:cBhvr>
                                        <p:cTn id="85" dur="500"/>
                                        <p:tgtEl>
                                          <p:spTgt spid="24"/>
                                        </p:tgtEl>
                                      </p:cBhvr>
                                    </p:animEffect>
                                  </p:childTnLst>
                                </p:cTn>
                              </p:par>
                              <p:par>
                                <p:cTn id="86" presetID="10" presetClass="entr" presetSubtype="0"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fade">
                                      <p:cBhvr>
                                        <p:cTn id="8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3" grpId="0" build="p"/>
      <p:bldP spid="4" grpId="0" build="p"/>
      <p:bldP spid="24" grpId="0"/>
      <p:bldP spid="25" grpId="0"/>
      <p:bldP spid="11" grpId="0"/>
      <p:bldP spid="12" grpId="0"/>
      <p:bldGraphic spid="6" grpId="0" uiExpand="1">
        <p:bldSub>
          <a:bldChart bld="series"/>
        </p:bldSub>
      </p:bldGraphic>
      <p:bldGraphic spid="7" grpId="0" uiExpand="1">
        <p:bldSub>
          <a:bldChart bld="series"/>
        </p:bldSub>
      </p:bldGraphic>
      <p:bldP spid="10" grpId="0"/>
      <p:bldP spid="9" grpId="0"/>
      <p:bldP spid="13" grpId="0"/>
      <p:bldP spid="14" grpId="0"/>
      <p:bldP spid="23" grpId="0"/>
      <p:bldP spid="22" grpId="0"/>
      <p:bldP spid="20" grpId="0"/>
      <p:bldP spid="19" grpId="0"/>
      <p:bldP spid="21"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51804C00-872C-F685-ECEC-3978BA9976B9}"/>
              </a:ext>
            </a:extLst>
          </p:cNvPr>
          <p:cNvSpPr>
            <a:spLocks noGrp="1"/>
          </p:cNvSpPr>
          <p:nvPr>
            <p:ph type="body" sz="quarter" idx="12"/>
          </p:nvPr>
        </p:nvSpPr>
        <p:spPr/>
        <p:txBody>
          <a:bodyPr/>
          <a:lstStyle/>
          <a:p>
            <a:r>
              <a:rPr lang="en-US"/>
              <a:t>Public R&amp;D is behind recent steps forward for energy technologies</a:t>
            </a:r>
          </a:p>
          <a:p>
            <a:endParaRPr lang="en-GB"/>
          </a:p>
        </p:txBody>
      </p:sp>
      <p:sp>
        <p:nvSpPr>
          <p:cNvPr id="3" name="Text Placeholder 2">
            <a:extLst>
              <a:ext uri="{FF2B5EF4-FFF2-40B4-BE49-F238E27FC236}">
                <a16:creationId xmlns:a16="http://schemas.microsoft.com/office/drawing/2014/main" id="{715E1B9C-C04F-1C2B-0360-C482383CC6C3}"/>
              </a:ext>
            </a:extLst>
          </p:cNvPr>
          <p:cNvSpPr>
            <a:spLocks noGrp="1"/>
          </p:cNvSpPr>
          <p:nvPr>
            <p:ph type="body" sz="quarter" idx="13"/>
          </p:nvPr>
        </p:nvSpPr>
        <p:spPr/>
        <p:txBody>
          <a:bodyPr lIns="0" tIns="0" rIns="121920" bIns="96000" anchor="ctr">
            <a:noAutofit/>
          </a:bodyPr>
          <a:lstStyle/>
          <a:p>
            <a:r>
              <a:rPr lang="en-US" dirty="0"/>
              <a:t>Li-ion invention was underpinned by public funding and followed by many research successes in public laboratories.</a:t>
            </a:r>
          </a:p>
          <a:p>
            <a:r>
              <a:rPr lang="en-US" dirty="0">
                <a:latin typeface="Arial"/>
                <a:cs typeface="Arial"/>
              </a:rPr>
              <a:t>Its annual market was worth over $150 billion in 2025.</a:t>
            </a:r>
            <a:endParaRPr lang="en-GB" dirty="0">
              <a:latin typeface="Arial"/>
              <a:cs typeface="Arial"/>
            </a:endParaRPr>
          </a:p>
        </p:txBody>
      </p:sp>
      <p:sp>
        <p:nvSpPr>
          <p:cNvPr id="4" name="Text Placeholder 3">
            <a:extLst>
              <a:ext uri="{FF2B5EF4-FFF2-40B4-BE49-F238E27FC236}">
                <a16:creationId xmlns:a16="http://schemas.microsoft.com/office/drawing/2014/main" id="{54F8235D-0B56-F2FF-4140-1A5AD79A9827}"/>
              </a:ext>
            </a:extLst>
          </p:cNvPr>
          <p:cNvSpPr>
            <a:spLocks noGrp="1"/>
          </p:cNvSpPr>
          <p:nvPr>
            <p:ph type="body" sz="quarter" idx="14"/>
          </p:nvPr>
        </p:nvSpPr>
        <p:spPr/>
        <p:txBody>
          <a:bodyPr/>
          <a:lstStyle/>
          <a:p>
            <a:r>
              <a:rPr lang="en-GB"/>
              <a:t>Global deployment, price and key publicly-funded milestones for lithium-ion batteries, 1973-2025</a:t>
            </a:r>
          </a:p>
        </p:txBody>
      </p:sp>
      <p:pic>
        <p:nvPicPr>
          <p:cNvPr id="8" name="Picture 7" descr="A graph showing the price of the us government&#10;&#10;AI-generated content may be incorrect.">
            <a:extLst>
              <a:ext uri="{FF2B5EF4-FFF2-40B4-BE49-F238E27FC236}">
                <a16:creationId xmlns:a16="http://schemas.microsoft.com/office/drawing/2014/main" id="{7B6BC2C4-08B6-E779-0F8C-338CCC08F9A4}"/>
              </a:ext>
            </a:extLst>
          </p:cNvPr>
          <p:cNvPicPr>
            <a:picLocks noChangeAspect="1"/>
          </p:cNvPicPr>
          <p:nvPr/>
        </p:nvPicPr>
        <p:blipFill>
          <a:blip r:embed="rId3"/>
          <a:srcRect t="4128"/>
          <a:stretch>
            <a:fillRect/>
          </a:stretch>
        </p:blipFill>
        <p:spPr>
          <a:xfrm>
            <a:off x="334433" y="1748921"/>
            <a:ext cx="11523135" cy="3748507"/>
          </a:xfrm>
          <a:prstGeom prst="rect">
            <a:avLst/>
          </a:prstGeom>
        </p:spPr>
      </p:pic>
    </p:spTree>
    <p:extLst>
      <p:ext uri="{BB962C8B-B14F-4D97-AF65-F5344CB8AC3E}">
        <p14:creationId xmlns:p14="http://schemas.microsoft.com/office/powerpoint/2010/main" val="20076024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7FAFA"/>
        </a:solidFill>
        <a:effectLst/>
      </p:bgPr>
    </p:bg>
    <p:spTree>
      <p:nvGrpSpPr>
        <p:cNvPr id="1" name=""/>
        <p:cNvGrpSpPr/>
        <p:nvPr/>
      </p:nvGrpSpPr>
      <p:grpSpPr>
        <a:xfrm>
          <a:off x="0" y="0"/>
          <a:ext cx="0" cy="0"/>
          <a:chOff x="0" y="0"/>
          <a:chExt cx="0" cy="0"/>
        </a:xfrm>
      </p:grpSpPr>
      <p:sp>
        <p:nvSpPr>
          <p:cNvPr id="30" name="Rettangolo 29">
            <a:extLst>
              <a:ext uri="{FF2B5EF4-FFF2-40B4-BE49-F238E27FC236}">
                <a16:creationId xmlns:a16="http://schemas.microsoft.com/office/drawing/2014/main" id="{69102667-992F-4D0D-B238-E9EB1FCE3B78}"/>
              </a:ext>
            </a:extLst>
          </p:cNvPr>
          <p:cNvSpPr>
            <a:spLocks noGrp="1"/>
          </p:cNvSpPr>
          <p:nvPr/>
        </p:nvSpPr>
        <p:spPr>
          <a:xfrm>
            <a:off x="0" y="0"/>
            <a:ext cx="171450" cy="6858000"/>
          </a:xfrm>
          <a:prstGeom prst="rect">
            <a:avLst/>
          </a:prstGeom>
          <a:solidFill>
            <a:srgbClr val="00A6A6"/>
          </a:solidFill>
          <a:ln w="0">
            <a:noFill/>
          </a:ln>
        </p:spPr>
        <p:txBody>
          <a:bodyPr/>
          <a:lstStyle/>
          <a:p>
            <a:endParaRPr lang="it-IT"/>
          </a:p>
        </p:txBody>
      </p:sp>
      <p:sp>
        <p:nvSpPr>
          <p:cNvPr id="2" name="Ovale 1">
            <a:extLst>
              <a:ext uri="{FF2B5EF4-FFF2-40B4-BE49-F238E27FC236}">
                <a16:creationId xmlns:a16="http://schemas.microsoft.com/office/drawing/2014/main" id="{43912600-DAC7-42BB-BAC2-451499FED1A1}"/>
              </a:ext>
            </a:extLst>
          </p:cNvPr>
          <p:cNvSpPr>
            <a:spLocks noGrp="1"/>
          </p:cNvSpPr>
          <p:nvPr/>
        </p:nvSpPr>
        <p:spPr>
          <a:xfrm>
            <a:off x="10668000" y="0"/>
            <a:ext cx="1524000" cy="1524000"/>
          </a:xfrm>
          <a:prstGeom prst="ellipse">
            <a:avLst/>
          </a:prstGeom>
          <a:solidFill>
            <a:srgbClr val="00A6A6">
              <a:alpha val="7000"/>
            </a:srgbClr>
          </a:solidFill>
          <a:ln w="0">
            <a:noFill/>
          </a:ln>
        </p:spPr>
        <p:txBody>
          <a:bodyPr/>
          <a:lstStyle/>
          <a:p>
            <a:endParaRPr lang="it-IT"/>
          </a:p>
        </p:txBody>
      </p:sp>
      <p:sp>
        <p:nvSpPr>
          <p:cNvPr id="3" name="Rettangolo 2">
            <a:extLst>
              <a:ext uri="{FF2B5EF4-FFF2-40B4-BE49-F238E27FC236}">
                <a16:creationId xmlns:a16="http://schemas.microsoft.com/office/drawing/2014/main" id="{846F123F-C124-415C-A460-50AB47404E97}"/>
              </a:ext>
            </a:extLst>
          </p:cNvPr>
          <p:cNvSpPr>
            <a:spLocks noGrp="1"/>
          </p:cNvSpPr>
          <p:nvPr/>
        </p:nvSpPr>
        <p:spPr>
          <a:xfrm>
            <a:off x="609600" y="342900"/>
            <a:ext cx="5905500" cy="228600"/>
          </a:xfrm>
          <a:prstGeom prst="rect">
            <a:avLst/>
          </a:prstGeom>
          <a:noFill/>
          <a:ln w="0">
            <a:noFill/>
          </a:ln>
        </p:spPr>
        <p:txBody>
          <a:bodyPr wrap="square" lIns="0" tIns="0" rIns="0" bIns="0" anchor="t">
            <a:normAutofit/>
          </a:bodyPr>
          <a:lstStyle/>
          <a:p>
            <a:pPr algn="l">
              <a:lnSpc>
                <a:spcPct val="100000"/>
              </a:lnSpc>
              <a:buNone/>
              <a:defRPr sz="1050" b="1" i="0">
                <a:solidFill>
                  <a:srgbClr val="00A6A6"/>
                </a:solidFill>
                <a:latin typeface="Nimbus Sans"/>
                <a:ea typeface="Nimbus Sans"/>
                <a:cs typeface="Nimbus Sans"/>
              </a:defRPr>
            </a:pPr>
            <a:r>
              <a:rPr sz="1050" b="1" i="0">
                <a:solidFill>
                  <a:srgbClr val="00A6A6"/>
                </a:solidFill>
                <a:latin typeface="Nimbus Sans"/>
                <a:ea typeface="Nimbus Sans"/>
                <a:cs typeface="Nimbus Sans"/>
              </a:rPr>
              <a:t>EUROPEAN LANDSCAPE</a:t>
            </a:r>
          </a:p>
        </p:txBody>
      </p:sp>
      <p:sp>
        <p:nvSpPr>
          <p:cNvPr id="4" name="Rettangolo 3">
            <a:extLst>
              <a:ext uri="{FF2B5EF4-FFF2-40B4-BE49-F238E27FC236}">
                <a16:creationId xmlns:a16="http://schemas.microsoft.com/office/drawing/2014/main" id="{B5E791B0-A665-4F87-854D-4DDAD5F5B76B}"/>
              </a:ext>
            </a:extLst>
          </p:cNvPr>
          <p:cNvSpPr>
            <a:spLocks noGrp="1"/>
          </p:cNvSpPr>
          <p:nvPr/>
        </p:nvSpPr>
        <p:spPr>
          <a:xfrm>
            <a:off x="609600" y="638175"/>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071B2E"/>
                </a:solidFill>
                <a:latin typeface="Nimbus Sans"/>
                <a:ea typeface="Nimbus Sans"/>
                <a:cs typeface="Nimbus Sans"/>
              </a:defRPr>
            </a:pPr>
            <a:r>
              <a:rPr sz="2850" b="1" i="0">
                <a:solidFill>
                  <a:srgbClr val="071B2E"/>
                </a:solidFill>
                <a:latin typeface="Nimbus Sans"/>
                <a:ea typeface="Nimbus Sans"/>
                <a:cs typeface="Nimbus Sans"/>
              </a:rPr>
              <a:t>One value chain, four connected layers</a:t>
            </a:r>
          </a:p>
        </p:txBody>
      </p:sp>
      <p:sp>
        <p:nvSpPr>
          <p:cNvPr id="5" name="Rettangolo 4">
            <a:extLst>
              <a:ext uri="{FF2B5EF4-FFF2-40B4-BE49-F238E27FC236}">
                <a16:creationId xmlns:a16="http://schemas.microsoft.com/office/drawing/2014/main" id="{F75D44C9-DCD1-4B2D-9AB4-E0EC20F17D65}"/>
              </a:ext>
            </a:extLst>
          </p:cNvPr>
          <p:cNvSpPr>
            <a:spLocks noGrp="1"/>
          </p:cNvSpPr>
          <p:nvPr/>
        </p:nvSpPr>
        <p:spPr>
          <a:xfrm>
            <a:off x="704850" y="1695450"/>
            <a:ext cx="609600" cy="400050"/>
          </a:xfrm>
          <a:prstGeom prst="rect">
            <a:avLst/>
          </a:prstGeom>
          <a:noFill/>
          <a:ln w="0">
            <a:noFill/>
          </a:ln>
        </p:spPr>
        <p:txBody>
          <a:bodyPr wrap="square" lIns="0" tIns="0" rIns="0" bIns="0" anchor="t">
            <a:normAutofit/>
          </a:bodyPr>
          <a:lstStyle/>
          <a:p>
            <a:pPr algn="l">
              <a:lnSpc>
                <a:spcPct val="100000"/>
              </a:lnSpc>
              <a:buNone/>
              <a:defRPr sz="2175" b="1" i="0">
                <a:solidFill>
                  <a:srgbClr val="071B2E"/>
                </a:solidFill>
                <a:latin typeface="Nimbus Sans"/>
                <a:ea typeface="Nimbus Sans"/>
                <a:cs typeface="Nimbus Sans"/>
              </a:defRPr>
            </a:pPr>
            <a:r>
              <a:rPr sz="2400" b="1" i="0">
                <a:solidFill>
                  <a:srgbClr val="071B2E"/>
                </a:solidFill>
                <a:latin typeface="Nimbus Sans"/>
                <a:ea typeface="Nimbus Sans"/>
                <a:cs typeface="Nimbus Sans"/>
              </a:rPr>
              <a:t>01</a:t>
            </a:r>
          </a:p>
        </p:txBody>
      </p:sp>
      <p:sp>
        <p:nvSpPr>
          <p:cNvPr id="6" name="Rettangolo 5">
            <a:extLst>
              <a:ext uri="{FF2B5EF4-FFF2-40B4-BE49-F238E27FC236}">
                <a16:creationId xmlns:a16="http://schemas.microsoft.com/office/drawing/2014/main" id="{BC27606C-AD70-4F92-B36C-38C34FBBDE08}"/>
              </a:ext>
            </a:extLst>
          </p:cNvPr>
          <p:cNvSpPr>
            <a:spLocks noGrp="1"/>
          </p:cNvSpPr>
          <p:nvPr/>
        </p:nvSpPr>
        <p:spPr>
          <a:xfrm>
            <a:off x="1428750" y="1619250"/>
            <a:ext cx="76200" cy="647700"/>
          </a:xfrm>
          <a:prstGeom prst="rect">
            <a:avLst/>
          </a:prstGeom>
          <a:solidFill>
            <a:srgbClr val="071B2E"/>
          </a:solidFill>
          <a:ln w="0">
            <a:noFill/>
          </a:ln>
        </p:spPr>
        <p:txBody>
          <a:bodyPr/>
          <a:lstStyle/>
          <a:p>
            <a:endParaRPr lang="it-IT" sz="2000"/>
          </a:p>
        </p:txBody>
      </p:sp>
      <p:sp>
        <p:nvSpPr>
          <p:cNvPr id="7" name="Rettangolo 6">
            <a:extLst>
              <a:ext uri="{FF2B5EF4-FFF2-40B4-BE49-F238E27FC236}">
                <a16:creationId xmlns:a16="http://schemas.microsoft.com/office/drawing/2014/main" id="{3D460B7F-26A1-43FE-8AB5-0F98F3B115AF}"/>
              </a:ext>
            </a:extLst>
          </p:cNvPr>
          <p:cNvSpPr>
            <a:spLocks noGrp="1"/>
          </p:cNvSpPr>
          <p:nvPr/>
        </p:nvSpPr>
        <p:spPr>
          <a:xfrm>
            <a:off x="1724025" y="1714500"/>
            <a:ext cx="5238750" cy="304800"/>
          </a:xfrm>
          <a:prstGeom prst="rect">
            <a:avLst/>
          </a:prstGeom>
          <a:noFill/>
          <a:ln w="0">
            <a:noFill/>
          </a:ln>
        </p:spPr>
        <p:txBody>
          <a:bodyPr wrap="square" lIns="0" tIns="0" rIns="0" bIns="0" anchor="t">
            <a:normAutofit/>
          </a:bodyPr>
          <a:lstStyle/>
          <a:p>
            <a:pPr algn="l">
              <a:lnSpc>
                <a:spcPct val="100000"/>
              </a:lnSpc>
              <a:buNone/>
              <a:defRPr sz="1725" b="1" i="0">
                <a:solidFill>
                  <a:srgbClr val="071B2E"/>
                </a:solidFill>
                <a:latin typeface="Nimbus Sans"/>
                <a:ea typeface="Nimbus Sans"/>
                <a:cs typeface="Nimbus Sans"/>
              </a:defRPr>
            </a:pPr>
            <a:r>
              <a:rPr sz="2000" b="1" i="0" dirty="0">
                <a:solidFill>
                  <a:srgbClr val="071B2E"/>
                </a:solidFill>
                <a:latin typeface="Nimbus Sans"/>
                <a:ea typeface="Nimbus Sans"/>
                <a:cs typeface="Nimbus Sans"/>
              </a:rPr>
              <a:t>SET Plan</a:t>
            </a:r>
            <a:r>
              <a:rPr lang="it-IT" sz="2000" b="1" i="0" dirty="0">
                <a:solidFill>
                  <a:srgbClr val="071B2E"/>
                </a:solidFill>
                <a:latin typeface="Nimbus Sans"/>
                <a:ea typeface="Nimbus Sans"/>
                <a:cs typeface="Nimbus Sans"/>
              </a:rPr>
              <a:t>, </a:t>
            </a:r>
            <a:r>
              <a:rPr sz="2000" b="1" i="0" dirty="0">
                <a:solidFill>
                  <a:srgbClr val="071B2E"/>
                </a:solidFill>
                <a:latin typeface="Nimbus Sans"/>
                <a:ea typeface="Nimbus Sans"/>
                <a:cs typeface="Nimbus Sans"/>
              </a:rPr>
              <a:t>SRIA</a:t>
            </a:r>
          </a:p>
        </p:txBody>
      </p:sp>
      <p:sp>
        <p:nvSpPr>
          <p:cNvPr id="8" name="Rettangolo 7">
            <a:extLst>
              <a:ext uri="{FF2B5EF4-FFF2-40B4-BE49-F238E27FC236}">
                <a16:creationId xmlns:a16="http://schemas.microsoft.com/office/drawing/2014/main" id="{8DAFA6E2-37DC-40FE-81A6-EC4C89144728}"/>
              </a:ext>
            </a:extLst>
          </p:cNvPr>
          <p:cNvSpPr>
            <a:spLocks noGrp="1"/>
          </p:cNvSpPr>
          <p:nvPr/>
        </p:nvSpPr>
        <p:spPr>
          <a:xfrm>
            <a:off x="1724025" y="2047875"/>
            <a:ext cx="5238750" cy="228600"/>
          </a:xfrm>
          <a:prstGeom prst="rect">
            <a:avLst/>
          </a:prstGeom>
          <a:noFill/>
          <a:ln w="0">
            <a:noFill/>
          </a:ln>
        </p:spPr>
        <p:txBody>
          <a:bodyPr wrap="square" lIns="0" tIns="0" rIns="0" bIns="0" anchor="t">
            <a:noAutofit/>
          </a:bodyPr>
          <a:lstStyle/>
          <a:p>
            <a:pPr algn="l">
              <a:lnSpc>
                <a:spcPct val="100000"/>
              </a:lnSpc>
              <a:buNone/>
              <a:defRPr sz="1275" b="0" i="0">
                <a:solidFill>
                  <a:srgbClr val="5F7280"/>
                </a:solidFill>
                <a:latin typeface="Nimbus Sans"/>
                <a:ea typeface="Nimbus Sans"/>
                <a:cs typeface="Nimbus Sans"/>
              </a:defRPr>
            </a:pPr>
            <a:r>
              <a:rPr sz="2000" b="0" i="0" dirty="0">
                <a:solidFill>
                  <a:srgbClr val="5F7280"/>
                </a:solidFill>
                <a:latin typeface="Nimbus Sans"/>
                <a:ea typeface="Nimbus Sans"/>
                <a:cs typeface="Nimbus Sans"/>
              </a:rPr>
              <a:t>strategic direction</a:t>
            </a:r>
          </a:p>
        </p:txBody>
      </p:sp>
      <p:sp>
        <p:nvSpPr>
          <p:cNvPr id="9" name="Rettangolo 8">
            <a:extLst>
              <a:ext uri="{FF2B5EF4-FFF2-40B4-BE49-F238E27FC236}">
                <a16:creationId xmlns:a16="http://schemas.microsoft.com/office/drawing/2014/main" id="{80FB6E81-A497-4869-B85F-F68720B17A29}"/>
              </a:ext>
            </a:extLst>
          </p:cNvPr>
          <p:cNvSpPr>
            <a:spLocks noGrp="1"/>
          </p:cNvSpPr>
          <p:nvPr/>
        </p:nvSpPr>
        <p:spPr>
          <a:xfrm>
            <a:off x="704850" y="2647950"/>
            <a:ext cx="609600" cy="400050"/>
          </a:xfrm>
          <a:prstGeom prst="rect">
            <a:avLst/>
          </a:prstGeom>
          <a:noFill/>
          <a:ln w="0">
            <a:noFill/>
          </a:ln>
        </p:spPr>
        <p:txBody>
          <a:bodyPr wrap="square" lIns="0" tIns="0" rIns="0" bIns="0" anchor="t">
            <a:normAutofit/>
          </a:bodyPr>
          <a:lstStyle/>
          <a:p>
            <a:pPr algn="l">
              <a:lnSpc>
                <a:spcPct val="100000"/>
              </a:lnSpc>
              <a:buNone/>
              <a:defRPr sz="2175" b="1" i="0">
                <a:solidFill>
                  <a:srgbClr val="00A6A6"/>
                </a:solidFill>
                <a:latin typeface="Nimbus Sans"/>
                <a:ea typeface="Nimbus Sans"/>
                <a:cs typeface="Nimbus Sans"/>
              </a:defRPr>
            </a:pPr>
            <a:r>
              <a:rPr sz="2400" b="1" i="0">
                <a:solidFill>
                  <a:srgbClr val="00A6A6"/>
                </a:solidFill>
                <a:latin typeface="Nimbus Sans"/>
                <a:ea typeface="Nimbus Sans"/>
                <a:cs typeface="Nimbus Sans"/>
              </a:rPr>
              <a:t>02</a:t>
            </a:r>
          </a:p>
        </p:txBody>
      </p:sp>
      <p:sp>
        <p:nvSpPr>
          <p:cNvPr id="10" name="Rettangolo 9">
            <a:extLst>
              <a:ext uri="{FF2B5EF4-FFF2-40B4-BE49-F238E27FC236}">
                <a16:creationId xmlns:a16="http://schemas.microsoft.com/office/drawing/2014/main" id="{6C35D557-A0BF-4EB3-A49C-67174AB0B7BD}"/>
              </a:ext>
            </a:extLst>
          </p:cNvPr>
          <p:cNvSpPr>
            <a:spLocks noGrp="1"/>
          </p:cNvSpPr>
          <p:nvPr/>
        </p:nvSpPr>
        <p:spPr>
          <a:xfrm>
            <a:off x="1428750" y="2571750"/>
            <a:ext cx="76200" cy="647700"/>
          </a:xfrm>
          <a:prstGeom prst="rect">
            <a:avLst/>
          </a:prstGeom>
          <a:solidFill>
            <a:srgbClr val="00A6A6"/>
          </a:solidFill>
          <a:ln w="0">
            <a:noFill/>
          </a:ln>
        </p:spPr>
        <p:txBody>
          <a:bodyPr/>
          <a:lstStyle/>
          <a:p>
            <a:endParaRPr lang="it-IT" sz="2000"/>
          </a:p>
        </p:txBody>
      </p:sp>
      <p:sp>
        <p:nvSpPr>
          <p:cNvPr id="11" name="Rettangolo 10">
            <a:extLst>
              <a:ext uri="{FF2B5EF4-FFF2-40B4-BE49-F238E27FC236}">
                <a16:creationId xmlns:a16="http://schemas.microsoft.com/office/drawing/2014/main" id="{20DD3BAB-A506-4188-A7AB-4A286ACE3E63}"/>
              </a:ext>
            </a:extLst>
          </p:cNvPr>
          <p:cNvSpPr>
            <a:spLocks noGrp="1"/>
          </p:cNvSpPr>
          <p:nvPr/>
        </p:nvSpPr>
        <p:spPr>
          <a:xfrm>
            <a:off x="1724025" y="2667000"/>
            <a:ext cx="5238750" cy="304800"/>
          </a:xfrm>
          <a:prstGeom prst="rect">
            <a:avLst/>
          </a:prstGeom>
          <a:noFill/>
          <a:ln w="0">
            <a:noFill/>
          </a:ln>
        </p:spPr>
        <p:txBody>
          <a:bodyPr wrap="square" lIns="0" tIns="0" rIns="0" bIns="0" anchor="t">
            <a:normAutofit/>
          </a:bodyPr>
          <a:lstStyle/>
          <a:p>
            <a:pPr algn="l">
              <a:lnSpc>
                <a:spcPct val="100000"/>
              </a:lnSpc>
              <a:buNone/>
              <a:defRPr sz="1725" b="1" i="0">
                <a:solidFill>
                  <a:srgbClr val="071B2E"/>
                </a:solidFill>
                <a:latin typeface="Nimbus Sans"/>
                <a:ea typeface="Nimbus Sans"/>
                <a:cs typeface="Nimbus Sans"/>
              </a:defRPr>
            </a:pPr>
            <a:r>
              <a:rPr sz="2000" b="1" i="0" dirty="0">
                <a:solidFill>
                  <a:srgbClr val="071B2E"/>
                </a:solidFill>
                <a:latin typeface="Nimbus Sans"/>
                <a:ea typeface="Nimbus Sans"/>
                <a:cs typeface="Nimbus Sans"/>
              </a:rPr>
              <a:t>Batt4EU, BEPA + European Commission</a:t>
            </a:r>
          </a:p>
        </p:txBody>
      </p:sp>
      <p:sp>
        <p:nvSpPr>
          <p:cNvPr id="12" name="Rettangolo 11">
            <a:extLst>
              <a:ext uri="{FF2B5EF4-FFF2-40B4-BE49-F238E27FC236}">
                <a16:creationId xmlns:a16="http://schemas.microsoft.com/office/drawing/2014/main" id="{C221758B-52D9-4805-8984-6FB08E4F7CE0}"/>
              </a:ext>
            </a:extLst>
          </p:cNvPr>
          <p:cNvSpPr>
            <a:spLocks noGrp="1"/>
          </p:cNvSpPr>
          <p:nvPr/>
        </p:nvSpPr>
        <p:spPr>
          <a:xfrm>
            <a:off x="1724025" y="3000375"/>
            <a:ext cx="5238750" cy="228600"/>
          </a:xfrm>
          <a:prstGeom prst="rect">
            <a:avLst/>
          </a:prstGeom>
          <a:noFill/>
          <a:ln w="0">
            <a:noFill/>
          </a:ln>
        </p:spPr>
        <p:txBody>
          <a:bodyPr wrap="square" lIns="0" tIns="0" rIns="0" bIns="0" anchor="t">
            <a:noAutofit/>
          </a:bodyPr>
          <a:lstStyle/>
          <a:p>
            <a:pPr algn="l">
              <a:lnSpc>
                <a:spcPct val="100000"/>
              </a:lnSpc>
              <a:buNone/>
              <a:defRPr sz="1275" b="0" i="0">
                <a:solidFill>
                  <a:srgbClr val="5F7280"/>
                </a:solidFill>
                <a:latin typeface="Nimbus Sans"/>
                <a:ea typeface="Nimbus Sans"/>
                <a:cs typeface="Nimbus Sans"/>
              </a:defRPr>
            </a:pPr>
            <a:r>
              <a:rPr sz="2000" b="0" i="0">
                <a:solidFill>
                  <a:srgbClr val="5F7280"/>
                </a:solidFill>
                <a:latin typeface="Nimbus Sans"/>
                <a:ea typeface="Nimbus Sans"/>
                <a:cs typeface="Nimbus Sans"/>
              </a:rPr>
              <a:t>programme design and partnership</a:t>
            </a:r>
          </a:p>
        </p:txBody>
      </p:sp>
      <p:sp>
        <p:nvSpPr>
          <p:cNvPr id="13" name="Rettangolo 12">
            <a:extLst>
              <a:ext uri="{FF2B5EF4-FFF2-40B4-BE49-F238E27FC236}">
                <a16:creationId xmlns:a16="http://schemas.microsoft.com/office/drawing/2014/main" id="{12F49E6A-6676-414B-8194-7ABFF4737404}"/>
              </a:ext>
            </a:extLst>
          </p:cNvPr>
          <p:cNvSpPr>
            <a:spLocks noGrp="1"/>
          </p:cNvSpPr>
          <p:nvPr/>
        </p:nvSpPr>
        <p:spPr>
          <a:xfrm>
            <a:off x="704850" y="3600450"/>
            <a:ext cx="609600" cy="400050"/>
          </a:xfrm>
          <a:prstGeom prst="rect">
            <a:avLst/>
          </a:prstGeom>
          <a:noFill/>
          <a:ln w="0">
            <a:noFill/>
          </a:ln>
        </p:spPr>
        <p:txBody>
          <a:bodyPr wrap="square" lIns="0" tIns="0" rIns="0" bIns="0" anchor="t">
            <a:normAutofit/>
          </a:bodyPr>
          <a:lstStyle/>
          <a:p>
            <a:pPr algn="l">
              <a:lnSpc>
                <a:spcPct val="100000"/>
              </a:lnSpc>
              <a:buNone/>
              <a:defRPr sz="2175" b="1" i="0">
                <a:solidFill>
                  <a:srgbClr val="F0B44D"/>
                </a:solidFill>
                <a:latin typeface="Nimbus Sans"/>
                <a:ea typeface="Nimbus Sans"/>
                <a:cs typeface="Nimbus Sans"/>
              </a:defRPr>
            </a:pPr>
            <a:r>
              <a:rPr sz="2400" b="1" i="0">
                <a:solidFill>
                  <a:srgbClr val="F0B44D"/>
                </a:solidFill>
                <a:latin typeface="Nimbus Sans"/>
                <a:ea typeface="Nimbus Sans"/>
                <a:cs typeface="Nimbus Sans"/>
              </a:rPr>
              <a:t>03</a:t>
            </a:r>
          </a:p>
        </p:txBody>
      </p:sp>
      <p:sp>
        <p:nvSpPr>
          <p:cNvPr id="14" name="Rettangolo 13">
            <a:extLst>
              <a:ext uri="{FF2B5EF4-FFF2-40B4-BE49-F238E27FC236}">
                <a16:creationId xmlns:a16="http://schemas.microsoft.com/office/drawing/2014/main" id="{4DBF48AC-0552-4738-A5D1-8921B3EC244F}"/>
              </a:ext>
            </a:extLst>
          </p:cNvPr>
          <p:cNvSpPr>
            <a:spLocks noGrp="1"/>
          </p:cNvSpPr>
          <p:nvPr/>
        </p:nvSpPr>
        <p:spPr>
          <a:xfrm>
            <a:off x="1428750" y="3524250"/>
            <a:ext cx="76200" cy="647700"/>
          </a:xfrm>
          <a:prstGeom prst="rect">
            <a:avLst/>
          </a:prstGeom>
          <a:solidFill>
            <a:srgbClr val="F0B44D"/>
          </a:solidFill>
          <a:ln w="0">
            <a:noFill/>
          </a:ln>
        </p:spPr>
        <p:txBody>
          <a:bodyPr/>
          <a:lstStyle/>
          <a:p>
            <a:endParaRPr lang="it-IT" sz="2000"/>
          </a:p>
        </p:txBody>
      </p:sp>
      <p:sp>
        <p:nvSpPr>
          <p:cNvPr id="15" name="Rettangolo 14">
            <a:extLst>
              <a:ext uri="{FF2B5EF4-FFF2-40B4-BE49-F238E27FC236}">
                <a16:creationId xmlns:a16="http://schemas.microsoft.com/office/drawing/2014/main" id="{B50D9295-2773-4D5B-8303-9F99C4580C15}"/>
              </a:ext>
            </a:extLst>
          </p:cNvPr>
          <p:cNvSpPr>
            <a:spLocks noGrp="1"/>
          </p:cNvSpPr>
          <p:nvPr/>
        </p:nvSpPr>
        <p:spPr>
          <a:xfrm>
            <a:off x="1724025" y="3562350"/>
            <a:ext cx="5238750" cy="304800"/>
          </a:xfrm>
          <a:prstGeom prst="rect">
            <a:avLst/>
          </a:prstGeom>
          <a:noFill/>
          <a:ln w="0">
            <a:noFill/>
          </a:ln>
        </p:spPr>
        <p:txBody>
          <a:bodyPr wrap="square" lIns="0" tIns="0" rIns="0" bIns="0" anchor="t">
            <a:normAutofit/>
          </a:bodyPr>
          <a:lstStyle/>
          <a:p>
            <a:pPr algn="l">
              <a:lnSpc>
                <a:spcPct val="100000"/>
              </a:lnSpc>
              <a:buNone/>
              <a:defRPr sz="1725"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Projects, infrastructure, pilot lines</a:t>
            </a:r>
          </a:p>
        </p:txBody>
      </p:sp>
      <p:sp>
        <p:nvSpPr>
          <p:cNvPr id="16" name="Rettangolo 15">
            <a:extLst>
              <a:ext uri="{FF2B5EF4-FFF2-40B4-BE49-F238E27FC236}">
                <a16:creationId xmlns:a16="http://schemas.microsoft.com/office/drawing/2014/main" id="{E377B0B3-4AF5-40A0-95A7-80AF45FF220C}"/>
              </a:ext>
            </a:extLst>
          </p:cNvPr>
          <p:cNvSpPr>
            <a:spLocks noGrp="1"/>
          </p:cNvSpPr>
          <p:nvPr/>
        </p:nvSpPr>
        <p:spPr>
          <a:xfrm>
            <a:off x="1724025" y="3895725"/>
            <a:ext cx="5238750" cy="228600"/>
          </a:xfrm>
          <a:prstGeom prst="rect">
            <a:avLst/>
          </a:prstGeom>
          <a:noFill/>
          <a:ln w="0">
            <a:noFill/>
          </a:ln>
        </p:spPr>
        <p:txBody>
          <a:bodyPr wrap="square" lIns="0" tIns="0" rIns="0" bIns="0" anchor="t">
            <a:noAutofit/>
          </a:bodyPr>
          <a:lstStyle/>
          <a:p>
            <a:pPr algn="l">
              <a:lnSpc>
                <a:spcPct val="100000"/>
              </a:lnSpc>
              <a:buNone/>
              <a:defRPr sz="1275" b="0" i="0">
                <a:solidFill>
                  <a:srgbClr val="5F7280"/>
                </a:solidFill>
                <a:latin typeface="Nimbus Sans"/>
                <a:ea typeface="Nimbus Sans"/>
                <a:cs typeface="Nimbus Sans"/>
              </a:defRPr>
            </a:pPr>
            <a:r>
              <a:rPr sz="2000" b="0" i="0">
                <a:solidFill>
                  <a:srgbClr val="5F7280"/>
                </a:solidFill>
                <a:latin typeface="Nimbus Sans"/>
                <a:ea typeface="Nimbus Sans"/>
                <a:cs typeface="Nimbus Sans"/>
              </a:rPr>
              <a:t>evidence and demonstration</a:t>
            </a:r>
          </a:p>
        </p:txBody>
      </p:sp>
      <p:sp>
        <p:nvSpPr>
          <p:cNvPr id="17" name="Rettangolo 16">
            <a:extLst>
              <a:ext uri="{FF2B5EF4-FFF2-40B4-BE49-F238E27FC236}">
                <a16:creationId xmlns:a16="http://schemas.microsoft.com/office/drawing/2014/main" id="{C2A2DCE6-2F46-42BA-B845-291142C22896}"/>
              </a:ext>
            </a:extLst>
          </p:cNvPr>
          <p:cNvSpPr>
            <a:spLocks noGrp="1"/>
          </p:cNvSpPr>
          <p:nvPr/>
        </p:nvSpPr>
        <p:spPr>
          <a:xfrm>
            <a:off x="704850" y="4552950"/>
            <a:ext cx="609600" cy="400050"/>
          </a:xfrm>
          <a:prstGeom prst="rect">
            <a:avLst/>
          </a:prstGeom>
          <a:noFill/>
          <a:ln w="0">
            <a:noFill/>
          </a:ln>
        </p:spPr>
        <p:txBody>
          <a:bodyPr wrap="square" lIns="0" tIns="0" rIns="0" bIns="0" anchor="t">
            <a:normAutofit/>
          </a:bodyPr>
          <a:lstStyle/>
          <a:p>
            <a:pPr algn="l">
              <a:lnSpc>
                <a:spcPct val="100000"/>
              </a:lnSpc>
              <a:buNone/>
              <a:defRPr sz="2175" b="1" i="0">
                <a:solidFill>
                  <a:srgbClr val="9AD83D"/>
                </a:solidFill>
                <a:latin typeface="Nimbus Sans"/>
                <a:ea typeface="Nimbus Sans"/>
                <a:cs typeface="Nimbus Sans"/>
              </a:defRPr>
            </a:pPr>
            <a:r>
              <a:rPr sz="2400" b="1" i="0">
                <a:solidFill>
                  <a:srgbClr val="9AD83D"/>
                </a:solidFill>
                <a:latin typeface="Nimbus Sans"/>
                <a:ea typeface="Nimbus Sans"/>
                <a:cs typeface="Nimbus Sans"/>
              </a:rPr>
              <a:t>04</a:t>
            </a:r>
          </a:p>
        </p:txBody>
      </p:sp>
      <p:sp>
        <p:nvSpPr>
          <p:cNvPr id="18" name="Rettangolo 17">
            <a:extLst>
              <a:ext uri="{FF2B5EF4-FFF2-40B4-BE49-F238E27FC236}">
                <a16:creationId xmlns:a16="http://schemas.microsoft.com/office/drawing/2014/main" id="{AE9FB1BA-DEFC-48ED-8B0B-71607E974A5C}"/>
              </a:ext>
            </a:extLst>
          </p:cNvPr>
          <p:cNvSpPr>
            <a:spLocks noGrp="1"/>
          </p:cNvSpPr>
          <p:nvPr/>
        </p:nvSpPr>
        <p:spPr>
          <a:xfrm>
            <a:off x="1428750" y="4476750"/>
            <a:ext cx="76200" cy="647700"/>
          </a:xfrm>
          <a:prstGeom prst="rect">
            <a:avLst/>
          </a:prstGeom>
          <a:solidFill>
            <a:srgbClr val="9AD83D"/>
          </a:solidFill>
          <a:ln w="0">
            <a:noFill/>
          </a:ln>
        </p:spPr>
        <p:txBody>
          <a:bodyPr/>
          <a:lstStyle/>
          <a:p>
            <a:endParaRPr lang="it-IT" sz="2000"/>
          </a:p>
        </p:txBody>
      </p:sp>
      <p:sp>
        <p:nvSpPr>
          <p:cNvPr id="19" name="Rettangolo 18">
            <a:extLst>
              <a:ext uri="{FF2B5EF4-FFF2-40B4-BE49-F238E27FC236}">
                <a16:creationId xmlns:a16="http://schemas.microsoft.com/office/drawing/2014/main" id="{F553ECAD-094A-46B1-9190-99157267B822}"/>
              </a:ext>
            </a:extLst>
          </p:cNvPr>
          <p:cNvSpPr>
            <a:spLocks noGrp="1"/>
          </p:cNvSpPr>
          <p:nvPr/>
        </p:nvSpPr>
        <p:spPr>
          <a:xfrm>
            <a:off x="1724025" y="4514850"/>
            <a:ext cx="5238750" cy="304800"/>
          </a:xfrm>
          <a:prstGeom prst="rect">
            <a:avLst/>
          </a:prstGeom>
          <a:noFill/>
          <a:ln w="0">
            <a:noFill/>
          </a:ln>
        </p:spPr>
        <p:txBody>
          <a:bodyPr wrap="square" lIns="0" tIns="0" rIns="0" bIns="0" anchor="t">
            <a:normAutofit/>
          </a:bodyPr>
          <a:lstStyle/>
          <a:p>
            <a:pPr algn="l">
              <a:lnSpc>
                <a:spcPct val="100000"/>
              </a:lnSpc>
              <a:buNone/>
              <a:defRPr sz="1725"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BATT-BRIDGE</a:t>
            </a:r>
          </a:p>
        </p:txBody>
      </p:sp>
      <p:sp>
        <p:nvSpPr>
          <p:cNvPr id="20" name="Rettangolo 19">
            <a:extLst>
              <a:ext uri="{FF2B5EF4-FFF2-40B4-BE49-F238E27FC236}">
                <a16:creationId xmlns:a16="http://schemas.microsoft.com/office/drawing/2014/main" id="{452E53F1-81FA-47A8-859D-51767C75E06F}"/>
              </a:ext>
            </a:extLst>
          </p:cNvPr>
          <p:cNvSpPr>
            <a:spLocks noGrp="1"/>
          </p:cNvSpPr>
          <p:nvPr/>
        </p:nvSpPr>
        <p:spPr>
          <a:xfrm>
            <a:off x="1724025" y="4848225"/>
            <a:ext cx="5238750" cy="228600"/>
          </a:xfrm>
          <a:prstGeom prst="rect">
            <a:avLst/>
          </a:prstGeom>
          <a:noFill/>
          <a:ln w="0">
            <a:noFill/>
          </a:ln>
        </p:spPr>
        <p:txBody>
          <a:bodyPr wrap="square" lIns="0" tIns="0" rIns="0" bIns="0" anchor="t">
            <a:noAutofit/>
          </a:bodyPr>
          <a:lstStyle/>
          <a:p>
            <a:pPr algn="l">
              <a:lnSpc>
                <a:spcPct val="100000"/>
              </a:lnSpc>
              <a:buNone/>
              <a:defRPr sz="1275" b="0" i="0">
                <a:solidFill>
                  <a:srgbClr val="5F7280"/>
                </a:solidFill>
                <a:latin typeface="Nimbus Sans"/>
                <a:ea typeface="Nimbus Sans"/>
                <a:cs typeface="Nimbus Sans"/>
              </a:defRPr>
            </a:pPr>
            <a:r>
              <a:rPr sz="2000" b="0" i="0">
                <a:solidFill>
                  <a:srgbClr val="5F7280"/>
                </a:solidFill>
                <a:latin typeface="Nimbus Sans"/>
                <a:ea typeface="Nimbus Sans"/>
                <a:cs typeface="Nimbus Sans"/>
              </a:rPr>
              <a:t>connection, comparison and community</a:t>
            </a:r>
          </a:p>
        </p:txBody>
      </p:sp>
      <p:sp>
        <p:nvSpPr>
          <p:cNvPr id="21" name="Rettangolo con angoli arrotondati 20">
            <a:extLst>
              <a:ext uri="{FF2B5EF4-FFF2-40B4-BE49-F238E27FC236}">
                <a16:creationId xmlns:a16="http://schemas.microsoft.com/office/drawing/2014/main" id="{2FA1ED20-1658-4208-82B8-A40E3608AEA2}"/>
              </a:ext>
            </a:extLst>
          </p:cNvPr>
          <p:cNvSpPr>
            <a:spLocks noGrp="1"/>
          </p:cNvSpPr>
          <p:nvPr/>
        </p:nvSpPr>
        <p:spPr>
          <a:xfrm>
            <a:off x="7620000" y="1714500"/>
            <a:ext cx="3371850" cy="3352800"/>
          </a:xfrm>
          <a:prstGeom prst="roundRect">
            <a:avLst>
              <a:gd name="adj" fmla="val 7955"/>
            </a:avLst>
          </a:prstGeom>
          <a:solidFill>
            <a:srgbClr val="071B2E"/>
          </a:solidFill>
          <a:ln w="0">
            <a:noFill/>
          </a:ln>
        </p:spPr>
        <p:txBody>
          <a:bodyPr/>
          <a:lstStyle/>
          <a:p>
            <a:endParaRPr lang="it-IT" sz="2000"/>
          </a:p>
        </p:txBody>
      </p:sp>
      <p:sp>
        <p:nvSpPr>
          <p:cNvPr id="22" name="Rettangolo 21">
            <a:extLst>
              <a:ext uri="{FF2B5EF4-FFF2-40B4-BE49-F238E27FC236}">
                <a16:creationId xmlns:a16="http://schemas.microsoft.com/office/drawing/2014/main" id="{650DEA2D-0461-46BB-815D-A57786966965}"/>
              </a:ext>
            </a:extLst>
          </p:cNvPr>
          <p:cNvSpPr>
            <a:spLocks noGrp="1"/>
          </p:cNvSpPr>
          <p:nvPr/>
        </p:nvSpPr>
        <p:spPr>
          <a:xfrm>
            <a:off x="8020050" y="2095500"/>
            <a:ext cx="2571750" cy="914400"/>
          </a:xfrm>
          <a:prstGeom prst="rect">
            <a:avLst/>
          </a:prstGeom>
          <a:noFill/>
          <a:ln w="0">
            <a:noFill/>
          </a:ln>
        </p:spPr>
        <p:txBody>
          <a:bodyPr wrap="square" lIns="0" tIns="0" rIns="0" bIns="0" anchor="t">
            <a:normAutofit/>
          </a:bodyPr>
          <a:lstStyle/>
          <a:p>
            <a:pPr algn="l">
              <a:lnSpc>
                <a:spcPct val="98000"/>
              </a:lnSpc>
              <a:buNone/>
              <a:defRPr sz="2175" b="1" i="0">
                <a:solidFill>
                  <a:srgbClr val="F7FAFA"/>
                </a:solidFill>
                <a:latin typeface="Nimbus Sans"/>
                <a:ea typeface="Nimbus Sans"/>
                <a:cs typeface="Nimbus Sans"/>
              </a:defRPr>
            </a:pPr>
            <a:r>
              <a:rPr sz="2400" b="1" i="0">
                <a:solidFill>
                  <a:srgbClr val="F7FAFA"/>
                </a:solidFill>
                <a:latin typeface="Nimbus Sans"/>
                <a:ea typeface="Nimbus Sans"/>
                <a:cs typeface="Nimbus Sans"/>
              </a:rPr>
              <a:t>ALIGNMENT</a:t>
            </a:r>
          </a:p>
          <a:p>
            <a:pPr algn="l">
              <a:lnSpc>
                <a:spcPct val="98000"/>
              </a:lnSpc>
              <a:buNone/>
              <a:defRPr sz="2175" b="1" i="0">
                <a:solidFill>
                  <a:srgbClr val="F7FAFA"/>
                </a:solidFill>
                <a:latin typeface="Nimbus Sans"/>
                <a:ea typeface="Nimbus Sans"/>
                <a:cs typeface="Nimbus Sans"/>
              </a:defRPr>
            </a:pPr>
            <a:r>
              <a:rPr sz="2400" b="1" i="0">
                <a:solidFill>
                  <a:srgbClr val="F7FAFA"/>
                </a:solidFill>
                <a:latin typeface="Nimbus Sans"/>
                <a:ea typeface="Nimbus Sans"/>
                <a:cs typeface="Nimbus Sans"/>
              </a:rPr>
              <a:t>CREATES VALUE</a:t>
            </a:r>
          </a:p>
        </p:txBody>
      </p:sp>
      <p:sp>
        <p:nvSpPr>
          <p:cNvPr id="23" name="Rettangolo 22">
            <a:extLst>
              <a:ext uri="{FF2B5EF4-FFF2-40B4-BE49-F238E27FC236}">
                <a16:creationId xmlns:a16="http://schemas.microsoft.com/office/drawing/2014/main" id="{78D3144F-2E20-4542-AED3-D17E9DDF489B}"/>
              </a:ext>
            </a:extLst>
          </p:cNvPr>
          <p:cNvSpPr>
            <a:spLocks noGrp="1"/>
          </p:cNvSpPr>
          <p:nvPr/>
        </p:nvSpPr>
        <p:spPr>
          <a:xfrm>
            <a:off x="8020050" y="3257550"/>
            <a:ext cx="2571750" cy="1143000"/>
          </a:xfrm>
          <a:prstGeom prst="rect">
            <a:avLst/>
          </a:prstGeom>
          <a:noFill/>
          <a:ln w="0">
            <a:noFill/>
          </a:ln>
        </p:spPr>
        <p:txBody>
          <a:bodyPr wrap="square" lIns="0" tIns="0" rIns="0" bIns="0" anchor="t">
            <a:normAutofit/>
          </a:bodyPr>
          <a:lstStyle/>
          <a:p>
            <a:pPr algn="l">
              <a:lnSpc>
                <a:spcPct val="108000"/>
              </a:lnSpc>
              <a:buNone/>
              <a:defRPr sz="1575" b="0" i="0">
                <a:solidFill>
                  <a:srgbClr val="C6D7DC"/>
                </a:solidFill>
                <a:latin typeface="Nimbus Sans"/>
                <a:ea typeface="Nimbus Sans"/>
                <a:cs typeface="Nimbus Sans"/>
              </a:defRPr>
            </a:pPr>
            <a:r>
              <a:rPr sz="2000" b="0" i="0" dirty="0">
                <a:solidFill>
                  <a:srgbClr val="C6D7DC"/>
                </a:solidFill>
                <a:latin typeface="Nimbus Sans"/>
                <a:ea typeface="Nimbus Sans"/>
                <a:cs typeface="Nimbus Sans"/>
              </a:rPr>
              <a:t>Priorities, data, people and investment follow the same path.</a:t>
            </a:r>
          </a:p>
        </p:txBody>
      </p:sp>
      <p:sp>
        <p:nvSpPr>
          <p:cNvPr id="24" name="Ovale 23">
            <a:extLst>
              <a:ext uri="{FF2B5EF4-FFF2-40B4-BE49-F238E27FC236}">
                <a16:creationId xmlns:a16="http://schemas.microsoft.com/office/drawing/2014/main" id="{F2FD1422-FF0C-4B11-9317-172AAD45EEBA}"/>
              </a:ext>
            </a:extLst>
          </p:cNvPr>
          <p:cNvSpPr>
            <a:spLocks noGrp="1"/>
          </p:cNvSpPr>
          <p:nvPr/>
        </p:nvSpPr>
        <p:spPr>
          <a:xfrm>
            <a:off x="9963150" y="4286250"/>
            <a:ext cx="514350" cy="514350"/>
          </a:xfrm>
          <a:prstGeom prst="ellipse">
            <a:avLst/>
          </a:prstGeom>
          <a:solidFill>
            <a:srgbClr val="00A6A6"/>
          </a:solidFill>
          <a:ln w="0">
            <a:noFill/>
          </a:ln>
        </p:spPr>
        <p:txBody>
          <a:bodyPr/>
          <a:lstStyle/>
          <a:p>
            <a:endParaRPr lang="it-IT" sz="2000"/>
          </a:p>
        </p:txBody>
      </p:sp>
      <p:sp>
        <p:nvSpPr>
          <p:cNvPr id="25" name="Rettangolo 24">
            <a:extLst>
              <a:ext uri="{FF2B5EF4-FFF2-40B4-BE49-F238E27FC236}">
                <a16:creationId xmlns:a16="http://schemas.microsoft.com/office/drawing/2014/main" id="{8B4A9346-E0CD-4209-8409-CCB98758E4FF}"/>
              </a:ext>
            </a:extLst>
          </p:cNvPr>
          <p:cNvSpPr>
            <a:spLocks noGrp="1"/>
          </p:cNvSpPr>
          <p:nvPr/>
        </p:nvSpPr>
        <p:spPr>
          <a:xfrm>
            <a:off x="10039350" y="4324350"/>
            <a:ext cx="361950" cy="361950"/>
          </a:xfrm>
          <a:prstGeom prst="rect">
            <a:avLst/>
          </a:prstGeom>
          <a:noFill/>
          <a:ln w="0">
            <a:noFill/>
          </a:ln>
        </p:spPr>
        <p:txBody>
          <a:bodyPr wrap="square" lIns="0" tIns="0" rIns="0" bIns="0" anchor="t">
            <a:normAutofit lnSpcReduction="10000"/>
          </a:bodyPr>
          <a:lstStyle/>
          <a:p>
            <a:pPr algn="ctr">
              <a:lnSpc>
                <a:spcPct val="100000"/>
              </a:lnSpc>
              <a:buNone/>
              <a:defRPr sz="2100" b="1" i="0">
                <a:solidFill>
                  <a:srgbClr val="F7FAFA"/>
                </a:solidFill>
                <a:latin typeface="Nimbus Sans"/>
                <a:ea typeface="Nimbus Sans"/>
                <a:cs typeface="Nimbus Sans"/>
              </a:defRPr>
            </a:pPr>
            <a:r>
              <a:rPr sz="2400" b="1" i="0">
                <a:solidFill>
                  <a:srgbClr val="F7FAFA"/>
                </a:solidFill>
                <a:latin typeface="Nimbus Sans"/>
                <a:ea typeface="Nimbus Sans"/>
                <a:cs typeface="Nimbus Sans"/>
              </a:rPr>
              <a:t>↻</a:t>
            </a:r>
          </a:p>
        </p:txBody>
      </p:sp>
      <p:sp>
        <p:nvSpPr>
          <p:cNvPr id="27" name="Connettore dritto 26">
            <a:extLst>
              <a:ext uri="{FF2B5EF4-FFF2-40B4-BE49-F238E27FC236}">
                <a16:creationId xmlns:a16="http://schemas.microsoft.com/office/drawing/2014/main" id="{19F569D2-77C8-4908-A06F-0A9162EFE004}"/>
              </a:ext>
            </a:extLst>
          </p:cNvPr>
          <p:cNvSpPr>
            <a:spLocks noGrp="1"/>
          </p:cNvSpPr>
          <p:nvPr/>
        </p:nvSpPr>
        <p:spPr>
          <a:xfrm>
            <a:off x="609600" y="6467475"/>
            <a:ext cx="10972800" cy="0"/>
          </a:xfrm>
          <a:prstGeom prst="line">
            <a:avLst/>
          </a:prstGeom>
          <a:noFill/>
          <a:ln w="9525">
            <a:solidFill>
              <a:srgbClr val="7A919C">
                <a:alpha val="35000"/>
              </a:srgbClr>
            </a:solidFill>
            <a:prstDash val="solid"/>
          </a:ln>
        </p:spPr>
        <p:txBody>
          <a:bodyPr/>
          <a:lstStyle/>
          <a:p>
            <a:endParaRPr lang="it-IT"/>
          </a:p>
        </p:txBody>
      </p:sp>
      <p:sp>
        <p:nvSpPr>
          <p:cNvPr id="28" name="Rettangolo 27">
            <a:extLst>
              <a:ext uri="{FF2B5EF4-FFF2-40B4-BE49-F238E27FC236}">
                <a16:creationId xmlns:a16="http://schemas.microsoft.com/office/drawing/2014/main" id="{1C5F944D-9E7E-4739-B3B2-F9FC573E4BC5}"/>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5F7280"/>
                </a:solidFill>
                <a:latin typeface="Nimbus Sans"/>
                <a:ea typeface="Nimbus Sans"/>
                <a:cs typeface="Nimbus Sans"/>
              </a:defRPr>
            </a:pPr>
            <a:r>
              <a:rPr sz="825" b="1" i="0">
                <a:solidFill>
                  <a:srgbClr val="5F7280"/>
                </a:solidFill>
                <a:latin typeface="Nimbus Sans"/>
                <a:ea typeface="Nimbus Sans"/>
                <a:cs typeface="Nimbus Sans"/>
              </a:rPr>
              <a:t>BATT-BRIDGE × GIGAGREEN</a:t>
            </a:r>
          </a:p>
        </p:txBody>
      </p:sp>
      <p:sp>
        <p:nvSpPr>
          <p:cNvPr id="29" name="Rettangolo 28">
            <a:extLst>
              <a:ext uri="{FF2B5EF4-FFF2-40B4-BE49-F238E27FC236}">
                <a16:creationId xmlns:a16="http://schemas.microsoft.com/office/drawing/2014/main" id="{7E1C3D45-6097-48EE-969B-19F1832CB2A7}"/>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00A6A6"/>
                </a:solidFill>
                <a:latin typeface="Nimbus Sans"/>
                <a:ea typeface="Nimbus Sans"/>
                <a:cs typeface="Nimbus Sans"/>
              </a:defRPr>
            </a:pPr>
            <a:r>
              <a:rPr sz="900" b="1" i="0">
                <a:solidFill>
                  <a:srgbClr val="00A6A6"/>
                </a:solidFill>
                <a:latin typeface="Nimbus Sans"/>
                <a:ea typeface="Nimbus Sans"/>
                <a:cs typeface="Nimbus Sans"/>
              </a:rPr>
              <a:t>03</a:t>
            </a:r>
          </a:p>
        </p:txBody>
      </p:sp>
    </p:spTree>
    <p:extLst>
      <p:ext uri="{BB962C8B-B14F-4D97-AF65-F5344CB8AC3E}">
        <p14:creationId xmlns:p14="http://schemas.microsoft.com/office/powerpoint/2010/main" val="17165224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E1D027-F849-FCFA-1165-458DA34A5F81}"/>
            </a:ext>
          </a:extLst>
        </p:cNvPr>
        <p:cNvGrpSpPr/>
        <p:nvPr/>
      </p:nvGrpSpPr>
      <p:grpSpPr>
        <a:xfrm>
          <a:off x="0" y="0"/>
          <a:ext cx="0" cy="0"/>
          <a:chOff x="0" y="0"/>
          <a:chExt cx="0" cy="0"/>
        </a:xfrm>
      </p:grpSpPr>
      <p:sp>
        <p:nvSpPr>
          <p:cNvPr id="46" name="Rectangle 45">
            <a:extLst>
              <a:ext uri="{FF2B5EF4-FFF2-40B4-BE49-F238E27FC236}">
                <a16:creationId xmlns:a16="http://schemas.microsoft.com/office/drawing/2014/main" id="{254FDF35-1E17-2C40-8AC6-C8AE4A25FE2A}"/>
              </a:ext>
            </a:extLst>
          </p:cNvPr>
          <p:cNvSpPr/>
          <p:nvPr/>
        </p:nvSpPr>
        <p:spPr>
          <a:xfrm>
            <a:off x="1077028" y="2044366"/>
            <a:ext cx="10263565" cy="1311664"/>
          </a:xfrm>
          <a:prstGeom prst="rect">
            <a:avLst/>
          </a:prstGeom>
          <a:solidFill>
            <a:srgbClr val="A9D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583698CE-37B5-AB7D-4282-76A03B518BB4}"/>
              </a:ext>
            </a:extLst>
          </p:cNvPr>
          <p:cNvSpPr/>
          <p:nvPr/>
        </p:nvSpPr>
        <p:spPr>
          <a:xfrm>
            <a:off x="6638042" y="3764494"/>
            <a:ext cx="4702552" cy="2265364"/>
          </a:xfrm>
          <a:prstGeom prst="rect">
            <a:avLst/>
          </a:prstGeom>
          <a:solidFill>
            <a:srgbClr val="132C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4962885B-7026-2FFC-F19E-568D59BA6417}"/>
              </a:ext>
            </a:extLst>
          </p:cNvPr>
          <p:cNvSpPr/>
          <p:nvPr/>
        </p:nvSpPr>
        <p:spPr>
          <a:xfrm>
            <a:off x="1077029" y="3764494"/>
            <a:ext cx="4702552" cy="2265364"/>
          </a:xfrm>
          <a:prstGeom prst="rect">
            <a:avLst/>
          </a:prstGeom>
          <a:solidFill>
            <a:srgbClr val="D9F6D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 Placeholder 1">
            <a:extLst>
              <a:ext uri="{FF2B5EF4-FFF2-40B4-BE49-F238E27FC236}">
                <a16:creationId xmlns:a16="http://schemas.microsoft.com/office/drawing/2014/main" id="{0F209EDF-AB74-C280-F11B-8EC18BB8A9E1}"/>
              </a:ext>
            </a:extLst>
          </p:cNvPr>
          <p:cNvSpPr>
            <a:spLocks noGrp="1"/>
          </p:cNvSpPr>
          <p:nvPr>
            <p:ph type="body" sz="quarter" idx="13"/>
          </p:nvPr>
        </p:nvSpPr>
        <p:spPr/>
        <p:txBody>
          <a:bodyPr/>
          <a:lstStyle/>
          <a:p>
            <a:r>
              <a:rPr lang="en-US" dirty="0"/>
              <a:t>Legacy</a:t>
            </a:r>
          </a:p>
        </p:txBody>
      </p:sp>
      <p:sp>
        <p:nvSpPr>
          <p:cNvPr id="3" name="Text Placeholder 2">
            <a:extLst>
              <a:ext uri="{FF2B5EF4-FFF2-40B4-BE49-F238E27FC236}">
                <a16:creationId xmlns:a16="http://schemas.microsoft.com/office/drawing/2014/main" id="{E64E1A77-1420-5596-46F5-2C7CC4CAF3D0}"/>
              </a:ext>
            </a:extLst>
          </p:cNvPr>
          <p:cNvSpPr>
            <a:spLocks noGrp="1"/>
          </p:cNvSpPr>
          <p:nvPr>
            <p:ph type="body" sz="quarter" idx="15"/>
          </p:nvPr>
        </p:nvSpPr>
        <p:spPr/>
        <p:txBody>
          <a:bodyPr/>
          <a:lstStyle/>
          <a:p>
            <a:pPr marL="0" indent="0">
              <a:buNone/>
            </a:pPr>
            <a:r>
              <a:rPr lang="en-US" dirty="0"/>
              <a:t>BATT-BRIDGE combines two legacies</a:t>
            </a:r>
          </a:p>
        </p:txBody>
      </p:sp>
      <p:pic>
        <p:nvPicPr>
          <p:cNvPr id="7" name="Picture 6">
            <a:extLst>
              <a:ext uri="{FF2B5EF4-FFF2-40B4-BE49-F238E27FC236}">
                <a16:creationId xmlns:a16="http://schemas.microsoft.com/office/drawing/2014/main" id="{338E876A-3298-610B-7002-55F1FE5294A0}"/>
              </a:ext>
            </a:extLst>
          </p:cNvPr>
          <p:cNvPicPr>
            <a:picLocks noChangeAspect="1"/>
          </p:cNvPicPr>
          <p:nvPr/>
        </p:nvPicPr>
        <p:blipFill>
          <a:blip r:embed="rId2">
            <a:extLst>
              <a:ext uri="{28A0092B-C50C-407E-A947-70E740481C1C}">
                <a14:useLocalDpi xmlns:a14="http://schemas.microsoft.com/office/drawing/2010/main" val="0"/>
              </a:ext>
            </a:extLst>
          </a:blip>
          <a:srcRect t="43258" b="38632"/>
          <a:stretch>
            <a:fillRect/>
          </a:stretch>
        </p:blipFill>
        <p:spPr>
          <a:xfrm>
            <a:off x="3226850" y="1940198"/>
            <a:ext cx="5963920" cy="1080043"/>
          </a:xfrm>
          <a:prstGeom prst="rect">
            <a:avLst/>
          </a:prstGeom>
        </p:spPr>
      </p:pic>
      <p:pic>
        <p:nvPicPr>
          <p:cNvPr id="9" name="Picture 8">
            <a:extLst>
              <a:ext uri="{FF2B5EF4-FFF2-40B4-BE49-F238E27FC236}">
                <a16:creationId xmlns:a16="http://schemas.microsoft.com/office/drawing/2014/main" id="{10407B5A-A82A-F729-2814-2DF0B8C5A61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107457" y="3900971"/>
            <a:ext cx="2579492" cy="1209729"/>
          </a:xfrm>
          <a:prstGeom prst="rect">
            <a:avLst/>
          </a:prstGeom>
        </p:spPr>
      </p:pic>
      <p:pic>
        <p:nvPicPr>
          <p:cNvPr id="4" name="Picture 3" descr="Battery 2030+">
            <a:extLst>
              <a:ext uri="{FF2B5EF4-FFF2-40B4-BE49-F238E27FC236}">
                <a16:creationId xmlns:a16="http://schemas.microsoft.com/office/drawing/2014/main" id="{7074DA50-9E15-0C83-38C3-0D45A84305ED}"/>
              </a:ext>
            </a:extLst>
          </p:cNvPr>
          <p:cNvPicPr>
            <a:picLocks noChangeAspect="1"/>
          </p:cNvPicPr>
          <p:nvPr/>
        </p:nvPicPr>
        <p:blipFill>
          <a:blip r:embed="rId4"/>
          <a:stretch>
            <a:fillRect/>
          </a:stretch>
        </p:blipFill>
        <p:spPr>
          <a:xfrm>
            <a:off x="7960736" y="3900971"/>
            <a:ext cx="2057163" cy="1180865"/>
          </a:xfrm>
          <a:prstGeom prst="rect">
            <a:avLst/>
          </a:prstGeom>
        </p:spPr>
      </p:pic>
      <p:sp>
        <p:nvSpPr>
          <p:cNvPr id="48" name="TextBox 47">
            <a:extLst>
              <a:ext uri="{FF2B5EF4-FFF2-40B4-BE49-F238E27FC236}">
                <a16:creationId xmlns:a16="http://schemas.microsoft.com/office/drawing/2014/main" id="{B5F3CA93-EF01-EDDE-BCEE-0ACEFB611CB2}"/>
              </a:ext>
            </a:extLst>
          </p:cNvPr>
          <p:cNvSpPr txBox="1"/>
          <p:nvPr/>
        </p:nvSpPr>
        <p:spPr>
          <a:xfrm>
            <a:off x="1101111" y="5061083"/>
            <a:ext cx="6096000" cy="923330"/>
          </a:xfrm>
          <a:prstGeom prst="rect">
            <a:avLst/>
          </a:prstGeom>
          <a:noFill/>
        </p:spPr>
        <p:txBody>
          <a:bodyPr wrap="square">
            <a:spAutoFit/>
          </a:bodyPr>
          <a:lstStyle/>
          <a:p>
            <a:r>
              <a:rPr lang="en-US" dirty="0">
                <a:solidFill>
                  <a:schemeClr val="tx1"/>
                </a:solidFill>
              </a:rPr>
              <a:t>Roadmaps and priorities</a:t>
            </a:r>
          </a:p>
          <a:p>
            <a:r>
              <a:rPr lang="en-US" dirty="0">
                <a:solidFill>
                  <a:schemeClr val="tx1"/>
                </a:solidFill>
              </a:rPr>
              <a:t>KPIs and observatory</a:t>
            </a:r>
          </a:p>
          <a:p>
            <a:r>
              <a:rPr lang="en-US" dirty="0">
                <a:solidFill>
                  <a:schemeClr val="tx1"/>
                </a:solidFill>
              </a:rPr>
              <a:t>Policy and industry dialogue</a:t>
            </a:r>
          </a:p>
        </p:txBody>
      </p:sp>
      <p:sp>
        <p:nvSpPr>
          <p:cNvPr id="50" name="TextBox 49">
            <a:extLst>
              <a:ext uri="{FF2B5EF4-FFF2-40B4-BE49-F238E27FC236}">
                <a16:creationId xmlns:a16="http://schemas.microsoft.com/office/drawing/2014/main" id="{F66325A3-791C-F4DD-A434-3887A6FBF2C7}"/>
              </a:ext>
            </a:extLst>
          </p:cNvPr>
          <p:cNvSpPr txBox="1"/>
          <p:nvPr/>
        </p:nvSpPr>
        <p:spPr>
          <a:xfrm>
            <a:off x="6638042" y="5061083"/>
            <a:ext cx="6096000" cy="923330"/>
          </a:xfrm>
          <a:prstGeom prst="rect">
            <a:avLst/>
          </a:prstGeom>
          <a:noFill/>
        </p:spPr>
        <p:txBody>
          <a:bodyPr wrap="square">
            <a:spAutoFit/>
          </a:bodyPr>
          <a:lstStyle/>
          <a:p>
            <a:r>
              <a:rPr lang="en-US" dirty="0">
                <a:solidFill>
                  <a:schemeClr val="bg1"/>
                </a:solidFill>
              </a:rPr>
              <a:t>Long-term research</a:t>
            </a:r>
          </a:p>
          <a:p>
            <a:r>
              <a:rPr lang="en-US" dirty="0">
                <a:solidFill>
                  <a:schemeClr val="bg1"/>
                </a:solidFill>
              </a:rPr>
              <a:t>Scientific community</a:t>
            </a:r>
          </a:p>
          <a:p>
            <a:r>
              <a:rPr lang="en-US" dirty="0">
                <a:solidFill>
                  <a:schemeClr val="bg1"/>
                </a:solidFill>
              </a:rPr>
              <a:t>Early-career development and education</a:t>
            </a:r>
          </a:p>
        </p:txBody>
      </p:sp>
      <p:sp>
        <p:nvSpPr>
          <p:cNvPr id="52" name="TextBox 51">
            <a:extLst>
              <a:ext uri="{FF2B5EF4-FFF2-40B4-BE49-F238E27FC236}">
                <a16:creationId xmlns:a16="http://schemas.microsoft.com/office/drawing/2014/main" id="{61F5FC83-8B8C-3B66-5457-0B24C1574701}"/>
              </a:ext>
            </a:extLst>
          </p:cNvPr>
          <p:cNvSpPr txBox="1"/>
          <p:nvPr/>
        </p:nvSpPr>
        <p:spPr>
          <a:xfrm>
            <a:off x="5097884" y="2858298"/>
            <a:ext cx="2221851" cy="369332"/>
          </a:xfrm>
          <a:prstGeom prst="rect">
            <a:avLst/>
          </a:prstGeom>
          <a:noFill/>
        </p:spPr>
        <p:txBody>
          <a:bodyPr wrap="square">
            <a:spAutoFit/>
          </a:bodyPr>
          <a:lstStyle/>
          <a:p>
            <a:pPr algn="ctr"/>
            <a:r>
              <a:rPr lang="en-US" dirty="0"/>
              <a:t>One shared Agora</a:t>
            </a:r>
          </a:p>
        </p:txBody>
      </p:sp>
    </p:spTree>
    <p:extLst>
      <p:ext uri="{BB962C8B-B14F-4D97-AF65-F5344CB8AC3E}">
        <p14:creationId xmlns:p14="http://schemas.microsoft.com/office/powerpoint/2010/main" val="325939593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071B2E"/>
        </a:solidFill>
        <a:effectLst/>
      </p:bgPr>
    </p:bg>
    <p:spTree>
      <p:nvGrpSpPr>
        <p:cNvPr id="1" name=""/>
        <p:cNvGrpSpPr/>
        <p:nvPr/>
      </p:nvGrpSpPr>
      <p:grpSpPr>
        <a:xfrm>
          <a:off x="0" y="0"/>
          <a:ext cx="0" cy="0"/>
          <a:chOff x="0" y="0"/>
          <a:chExt cx="0" cy="0"/>
        </a:xfrm>
      </p:grpSpPr>
      <p:sp>
        <p:nvSpPr>
          <p:cNvPr id="21" name="Ovale 20">
            <a:extLst>
              <a:ext uri="{FF2B5EF4-FFF2-40B4-BE49-F238E27FC236}">
                <a16:creationId xmlns:a16="http://schemas.microsoft.com/office/drawing/2014/main" id="{E4FFE073-3E9E-4942-818A-6AB9DF61CF82}"/>
              </a:ext>
            </a:extLst>
          </p:cNvPr>
          <p:cNvSpPr>
            <a:spLocks noGrp="1"/>
          </p:cNvSpPr>
          <p:nvPr/>
        </p:nvSpPr>
        <p:spPr>
          <a:xfrm>
            <a:off x="10477500" y="0"/>
            <a:ext cx="1714500" cy="1714500"/>
          </a:xfrm>
          <a:prstGeom prst="ellipse">
            <a:avLst/>
          </a:prstGeom>
          <a:solidFill>
            <a:srgbClr val="00A6A6">
              <a:alpha val="12000"/>
            </a:srgbClr>
          </a:solidFill>
          <a:ln w="0">
            <a:noFill/>
          </a:ln>
        </p:spPr>
        <p:txBody>
          <a:bodyPr/>
          <a:lstStyle/>
          <a:p>
            <a:endParaRPr lang="it-IT"/>
          </a:p>
        </p:txBody>
      </p:sp>
      <p:sp>
        <p:nvSpPr>
          <p:cNvPr id="2" name="Ovale 1">
            <a:extLst>
              <a:ext uri="{FF2B5EF4-FFF2-40B4-BE49-F238E27FC236}">
                <a16:creationId xmlns:a16="http://schemas.microsoft.com/office/drawing/2014/main" id="{E83F1F28-57FA-4A87-839E-2499365E21D5}"/>
              </a:ext>
            </a:extLst>
          </p:cNvPr>
          <p:cNvSpPr>
            <a:spLocks noGrp="1"/>
          </p:cNvSpPr>
          <p:nvPr/>
        </p:nvSpPr>
        <p:spPr>
          <a:xfrm>
            <a:off x="10668000" y="5334000"/>
            <a:ext cx="1524000" cy="1524000"/>
          </a:xfrm>
          <a:prstGeom prst="ellipse">
            <a:avLst/>
          </a:prstGeom>
          <a:solidFill>
            <a:srgbClr val="9AD83D">
              <a:alpha val="10000"/>
            </a:srgbClr>
          </a:solidFill>
          <a:ln w="0">
            <a:noFill/>
          </a:ln>
        </p:spPr>
        <p:txBody>
          <a:bodyPr/>
          <a:lstStyle/>
          <a:p>
            <a:endParaRPr lang="it-IT"/>
          </a:p>
        </p:txBody>
      </p:sp>
      <p:sp>
        <p:nvSpPr>
          <p:cNvPr id="3" name="Rettangolo 2">
            <a:extLst>
              <a:ext uri="{FF2B5EF4-FFF2-40B4-BE49-F238E27FC236}">
                <a16:creationId xmlns:a16="http://schemas.microsoft.com/office/drawing/2014/main" id="{E05F6C04-D487-49BE-9F28-13F042206346}"/>
              </a:ext>
            </a:extLst>
          </p:cNvPr>
          <p:cNvSpPr>
            <a:spLocks noGrp="1"/>
          </p:cNvSpPr>
          <p:nvPr/>
        </p:nvSpPr>
        <p:spPr>
          <a:xfrm>
            <a:off x="609600" y="342900"/>
            <a:ext cx="5905500" cy="228600"/>
          </a:xfrm>
          <a:prstGeom prst="rect">
            <a:avLst/>
          </a:prstGeom>
          <a:noFill/>
          <a:ln w="0">
            <a:noFill/>
          </a:ln>
        </p:spPr>
        <p:txBody>
          <a:bodyPr wrap="square" lIns="0" tIns="0" rIns="0" bIns="0" anchor="t">
            <a:normAutofit/>
          </a:bodyPr>
          <a:lstStyle/>
          <a:p>
            <a:pPr algn="l">
              <a:lnSpc>
                <a:spcPct val="100000"/>
              </a:lnSpc>
              <a:buNone/>
              <a:defRPr sz="1050" b="1" i="0">
                <a:solidFill>
                  <a:srgbClr val="5AD4D8"/>
                </a:solidFill>
                <a:latin typeface="Nimbus Sans"/>
                <a:ea typeface="Nimbus Sans"/>
                <a:cs typeface="Nimbus Sans"/>
              </a:defRPr>
            </a:pPr>
            <a:r>
              <a:rPr sz="1050" b="1" i="0">
                <a:solidFill>
                  <a:srgbClr val="5AD4D8"/>
                </a:solidFill>
                <a:latin typeface="Nimbus Sans"/>
                <a:ea typeface="Nimbus Sans"/>
                <a:cs typeface="Nimbus Sans"/>
              </a:rPr>
              <a:t>IDENTITY</a:t>
            </a:r>
          </a:p>
        </p:txBody>
      </p:sp>
      <p:sp>
        <p:nvSpPr>
          <p:cNvPr id="4" name="Rettangolo 3">
            <a:extLst>
              <a:ext uri="{FF2B5EF4-FFF2-40B4-BE49-F238E27FC236}">
                <a16:creationId xmlns:a16="http://schemas.microsoft.com/office/drawing/2014/main" id="{C157E6DC-0142-4D77-86E2-D73991E26553}"/>
              </a:ext>
            </a:extLst>
          </p:cNvPr>
          <p:cNvSpPr>
            <a:spLocks noGrp="1"/>
          </p:cNvSpPr>
          <p:nvPr/>
        </p:nvSpPr>
        <p:spPr>
          <a:xfrm>
            <a:off x="609600" y="638175"/>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F7FAFA"/>
                </a:solidFill>
                <a:latin typeface="Nimbus Sans"/>
                <a:ea typeface="Nimbus Sans"/>
                <a:cs typeface="Nimbus Sans"/>
              </a:defRPr>
            </a:pPr>
            <a:r>
              <a:rPr sz="2850" b="1" i="0" dirty="0">
                <a:solidFill>
                  <a:srgbClr val="F7FAFA"/>
                </a:solidFill>
                <a:latin typeface="Nimbus Sans"/>
                <a:ea typeface="Nimbus Sans"/>
                <a:cs typeface="Nimbus Sans"/>
              </a:rPr>
              <a:t>BATT-BRIDGE in 30 seconds</a:t>
            </a:r>
          </a:p>
        </p:txBody>
      </p:sp>
      <p:sp>
        <p:nvSpPr>
          <p:cNvPr id="5" name="Rettangolo 4">
            <a:extLst>
              <a:ext uri="{FF2B5EF4-FFF2-40B4-BE49-F238E27FC236}">
                <a16:creationId xmlns:a16="http://schemas.microsoft.com/office/drawing/2014/main" id="{80557231-4C44-4300-B4F8-4A51CB682FB4}"/>
              </a:ext>
            </a:extLst>
          </p:cNvPr>
          <p:cNvSpPr>
            <a:spLocks noGrp="1"/>
          </p:cNvSpPr>
          <p:nvPr/>
        </p:nvSpPr>
        <p:spPr>
          <a:xfrm>
            <a:off x="704850" y="1809750"/>
            <a:ext cx="3143250" cy="628650"/>
          </a:xfrm>
          <a:prstGeom prst="rect">
            <a:avLst/>
          </a:prstGeom>
          <a:noFill/>
          <a:ln w="0">
            <a:noFill/>
          </a:ln>
        </p:spPr>
        <p:txBody>
          <a:bodyPr wrap="square" lIns="0" tIns="0" rIns="0" bIns="0" anchor="t">
            <a:normAutofit/>
          </a:bodyPr>
          <a:lstStyle/>
          <a:p>
            <a:pPr algn="l">
              <a:lnSpc>
                <a:spcPct val="100000"/>
              </a:lnSpc>
              <a:buNone/>
              <a:defRPr sz="3600" b="1" i="0">
                <a:solidFill>
                  <a:srgbClr val="5AD4D8"/>
                </a:solidFill>
                <a:latin typeface="Nimbus Sans"/>
                <a:ea typeface="Nimbus Sans"/>
                <a:cs typeface="Nimbus Sans"/>
              </a:defRPr>
            </a:pPr>
            <a:r>
              <a:rPr sz="4000" b="1" i="0">
                <a:solidFill>
                  <a:srgbClr val="5AD4D8"/>
                </a:solidFill>
                <a:latin typeface="Nimbus Sans"/>
                <a:ea typeface="Nimbus Sans"/>
                <a:cs typeface="Nimbus Sans"/>
              </a:rPr>
              <a:t>2026–29</a:t>
            </a:r>
          </a:p>
        </p:txBody>
      </p:sp>
      <p:sp>
        <p:nvSpPr>
          <p:cNvPr id="6" name="Connettore dritto 5">
            <a:extLst>
              <a:ext uri="{FF2B5EF4-FFF2-40B4-BE49-F238E27FC236}">
                <a16:creationId xmlns:a16="http://schemas.microsoft.com/office/drawing/2014/main" id="{A5629384-C037-49DA-BBAC-87B94CE6236E}"/>
              </a:ext>
            </a:extLst>
          </p:cNvPr>
          <p:cNvSpPr>
            <a:spLocks noGrp="1"/>
          </p:cNvSpPr>
          <p:nvPr/>
        </p:nvSpPr>
        <p:spPr>
          <a:xfrm>
            <a:off x="704850" y="2590800"/>
            <a:ext cx="2667000" cy="0"/>
          </a:xfrm>
          <a:prstGeom prst="line">
            <a:avLst/>
          </a:prstGeom>
          <a:noFill/>
          <a:ln w="9525">
            <a:solidFill>
              <a:srgbClr val="6F8995"/>
            </a:solidFill>
            <a:prstDash val="solid"/>
          </a:ln>
        </p:spPr>
        <p:txBody>
          <a:bodyPr/>
          <a:lstStyle/>
          <a:p>
            <a:endParaRPr lang="it-IT" sz="2000"/>
          </a:p>
        </p:txBody>
      </p:sp>
      <p:sp>
        <p:nvSpPr>
          <p:cNvPr id="7" name="Rettangolo 6">
            <a:extLst>
              <a:ext uri="{FF2B5EF4-FFF2-40B4-BE49-F238E27FC236}">
                <a16:creationId xmlns:a16="http://schemas.microsoft.com/office/drawing/2014/main" id="{8BF4E017-9076-4811-A9C1-9280B95CCEF0}"/>
              </a:ext>
            </a:extLst>
          </p:cNvPr>
          <p:cNvSpPr>
            <a:spLocks noGrp="1"/>
          </p:cNvSpPr>
          <p:nvPr/>
        </p:nvSpPr>
        <p:spPr>
          <a:xfrm>
            <a:off x="704850" y="2800350"/>
            <a:ext cx="2762250" cy="781050"/>
          </a:xfrm>
          <a:prstGeom prst="rect">
            <a:avLst/>
          </a:prstGeom>
          <a:noFill/>
          <a:ln w="0">
            <a:noFill/>
          </a:ln>
        </p:spPr>
        <p:txBody>
          <a:bodyPr wrap="square" lIns="0" tIns="0" rIns="0" bIns="0" anchor="t">
            <a:normAutofit/>
          </a:bodyPr>
          <a:lstStyle/>
          <a:p>
            <a:pPr algn="l">
              <a:lnSpc>
                <a:spcPct val="108000"/>
              </a:lnSpc>
              <a:buNone/>
              <a:defRPr sz="1425" b="0" i="0">
                <a:solidFill>
                  <a:srgbClr val="C5D6DC"/>
                </a:solidFill>
                <a:latin typeface="Nimbus Sans"/>
                <a:ea typeface="Nimbus Sans"/>
                <a:cs typeface="Nimbus Sans"/>
              </a:defRPr>
            </a:pPr>
            <a:r>
              <a:rPr sz="1600" b="0" i="0">
                <a:solidFill>
                  <a:srgbClr val="C5D6DC"/>
                </a:solidFill>
                <a:latin typeface="Nimbus Sans"/>
                <a:ea typeface="Nimbus Sans"/>
                <a:cs typeface="Nimbus Sans"/>
              </a:rPr>
              <a:t>three years to build</a:t>
            </a:r>
          </a:p>
          <a:p>
            <a:pPr algn="l">
              <a:lnSpc>
                <a:spcPct val="108000"/>
              </a:lnSpc>
              <a:buNone/>
              <a:defRPr sz="1425" b="0" i="0">
                <a:solidFill>
                  <a:srgbClr val="C5D6DC"/>
                </a:solidFill>
                <a:latin typeface="Nimbus Sans"/>
                <a:ea typeface="Nimbus Sans"/>
                <a:cs typeface="Nimbus Sans"/>
              </a:defRPr>
            </a:pPr>
            <a:r>
              <a:rPr sz="1600" b="0" i="0">
                <a:solidFill>
                  <a:srgbClr val="C5D6DC"/>
                </a:solidFill>
                <a:latin typeface="Nimbus Sans"/>
                <a:ea typeface="Nimbus Sans"/>
                <a:cs typeface="Nimbus Sans"/>
              </a:rPr>
              <a:t>a sustainable Agora</a:t>
            </a:r>
          </a:p>
        </p:txBody>
      </p:sp>
      <p:sp>
        <p:nvSpPr>
          <p:cNvPr id="8" name="Rettangolo 7">
            <a:extLst>
              <a:ext uri="{FF2B5EF4-FFF2-40B4-BE49-F238E27FC236}">
                <a16:creationId xmlns:a16="http://schemas.microsoft.com/office/drawing/2014/main" id="{2596036A-956D-4091-AED7-7E54CC050291}"/>
              </a:ext>
            </a:extLst>
          </p:cNvPr>
          <p:cNvSpPr>
            <a:spLocks noGrp="1"/>
          </p:cNvSpPr>
          <p:nvPr/>
        </p:nvSpPr>
        <p:spPr>
          <a:xfrm>
            <a:off x="4191000" y="1809750"/>
            <a:ext cx="3143250" cy="628650"/>
          </a:xfrm>
          <a:prstGeom prst="rect">
            <a:avLst/>
          </a:prstGeom>
          <a:noFill/>
          <a:ln w="0">
            <a:noFill/>
          </a:ln>
        </p:spPr>
        <p:txBody>
          <a:bodyPr wrap="square" lIns="0" tIns="0" rIns="0" bIns="0" anchor="t">
            <a:normAutofit/>
          </a:bodyPr>
          <a:lstStyle/>
          <a:p>
            <a:pPr algn="l">
              <a:lnSpc>
                <a:spcPct val="100000"/>
              </a:lnSpc>
              <a:buNone/>
              <a:defRPr sz="3600" b="1" i="0">
                <a:solidFill>
                  <a:srgbClr val="9AD83D"/>
                </a:solidFill>
                <a:latin typeface="Nimbus Sans"/>
                <a:ea typeface="Nimbus Sans"/>
                <a:cs typeface="Nimbus Sans"/>
              </a:defRPr>
            </a:pPr>
            <a:r>
              <a:rPr sz="4000" b="1" i="0">
                <a:solidFill>
                  <a:srgbClr val="9AD83D"/>
                </a:solidFill>
                <a:latin typeface="Nimbus Sans"/>
                <a:ea typeface="Nimbus Sans"/>
                <a:cs typeface="Nimbus Sans"/>
              </a:rPr>
              <a:t>16 / 10</a:t>
            </a:r>
          </a:p>
        </p:txBody>
      </p:sp>
      <p:sp>
        <p:nvSpPr>
          <p:cNvPr id="9" name="Connettore dritto 8">
            <a:extLst>
              <a:ext uri="{FF2B5EF4-FFF2-40B4-BE49-F238E27FC236}">
                <a16:creationId xmlns:a16="http://schemas.microsoft.com/office/drawing/2014/main" id="{462CB70C-DE9B-4544-BFBC-2FA68AC627DE}"/>
              </a:ext>
            </a:extLst>
          </p:cNvPr>
          <p:cNvSpPr>
            <a:spLocks noGrp="1"/>
          </p:cNvSpPr>
          <p:nvPr/>
        </p:nvSpPr>
        <p:spPr>
          <a:xfrm>
            <a:off x="4191000" y="2590800"/>
            <a:ext cx="2667000" cy="0"/>
          </a:xfrm>
          <a:prstGeom prst="line">
            <a:avLst/>
          </a:prstGeom>
          <a:noFill/>
          <a:ln w="9525">
            <a:solidFill>
              <a:srgbClr val="6F8995"/>
            </a:solidFill>
            <a:prstDash val="solid"/>
          </a:ln>
        </p:spPr>
        <p:txBody>
          <a:bodyPr/>
          <a:lstStyle/>
          <a:p>
            <a:endParaRPr lang="it-IT" sz="2000"/>
          </a:p>
        </p:txBody>
      </p:sp>
      <p:sp>
        <p:nvSpPr>
          <p:cNvPr id="10" name="Rettangolo 9">
            <a:extLst>
              <a:ext uri="{FF2B5EF4-FFF2-40B4-BE49-F238E27FC236}">
                <a16:creationId xmlns:a16="http://schemas.microsoft.com/office/drawing/2014/main" id="{DA8394BF-3D64-483E-BB74-9D3AD7A53480}"/>
              </a:ext>
            </a:extLst>
          </p:cNvPr>
          <p:cNvSpPr>
            <a:spLocks noGrp="1"/>
          </p:cNvSpPr>
          <p:nvPr/>
        </p:nvSpPr>
        <p:spPr>
          <a:xfrm>
            <a:off x="4191000" y="2800350"/>
            <a:ext cx="2762250" cy="781050"/>
          </a:xfrm>
          <a:prstGeom prst="rect">
            <a:avLst/>
          </a:prstGeom>
          <a:noFill/>
          <a:ln w="0">
            <a:noFill/>
          </a:ln>
        </p:spPr>
        <p:txBody>
          <a:bodyPr wrap="square" lIns="0" tIns="0" rIns="0" bIns="0" anchor="t">
            <a:normAutofit/>
          </a:bodyPr>
          <a:lstStyle/>
          <a:p>
            <a:pPr algn="l">
              <a:lnSpc>
                <a:spcPct val="108000"/>
              </a:lnSpc>
              <a:buNone/>
              <a:defRPr sz="1425" b="0" i="0">
                <a:solidFill>
                  <a:srgbClr val="C5D6DC"/>
                </a:solidFill>
                <a:latin typeface="Nimbus Sans"/>
                <a:ea typeface="Nimbus Sans"/>
                <a:cs typeface="Nimbus Sans"/>
              </a:defRPr>
            </a:pPr>
            <a:r>
              <a:rPr sz="1600" b="0" i="0">
                <a:solidFill>
                  <a:srgbClr val="C5D6DC"/>
                </a:solidFill>
                <a:latin typeface="Nimbus Sans"/>
                <a:ea typeface="Nimbus Sans"/>
                <a:cs typeface="Nimbus Sans"/>
              </a:rPr>
              <a:t>partners / countries</a:t>
            </a:r>
          </a:p>
        </p:txBody>
      </p:sp>
      <p:sp>
        <p:nvSpPr>
          <p:cNvPr id="11" name="Rettangolo 10">
            <a:extLst>
              <a:ext uri="{FF2B5EF4-FFF2-40B4-BE49-F238E27FC236}">
                <a16:creationId xmlns:a16="http://schemas.microsoft.com/office/drawing/2014/main" id="{DF04968F-5922-4C75-8B90-E33094672371}"/>
              </a:ext>
            </a:extLst>
          </p:cNvPr>
          <p:cNvSpPr>
            <a:spLocks noGrp="1"/>
          </p:cNvSpPr>
          <p:nvPr/>
        </p:nvSpPr>
        <p:spPr>
          <a:xfrm>
            <a:off x="7667625" y="1809750"/>
            <a:ext cx="3143250" cy="628650"/>
          </a:xfrm>
          <a:prstGeom prst="rect">
            <a:avLst/>
          </a:prstGeom>
          <a:noFill/>
          <a:ln w="0">
            <a:noFill/>
          </a:ln>
        </p:spPr>
        <p:txBody>
          <a:bodyPr wrap="square" lIns="0" tIns="0" rIns="0" bIns="0" anchor="t">
            <a:normAutofit/>
          </a:bodyPr>
          <a:lstStyle/>
          <a:p>
            <a:pPr algn="l">
              <a:lnSpc>
                <a:spcPct val="100000"/>
              </a:lnSpc>
              <a:buNone/>
              <a:defRPr sz="3600" b="1" i="0">
                <a:solidFill>
                  <a:srgbClr val="F0B44D"/>
                </a:solidFill>
                <a:latin typeface="Nimbus Sans"/>
                <a:ea typeface="Nimbus Sans"/>
                <a:cs typeface="Nimbus Sans"/>
              </a:defRPr>
            </a:pPr>
            <a:r>
              <a:rPr sz="4000" b="1" i="0">
                <a:solidFill>
                  <a:srgbClr val="F0B44D"/>
                </a:solidFill>
                <a:latin typeface="Nimbus Sans"/>
                <a:ea typeface="Nimbus Sans"/>
                <a:cs typeface="Nimbus Sans"/>
              </a:rPr>
              <a:t>€3.0 M</a:t>
            </a:r>
          </a:p>
        </p:txBody>
      </p:sp>
      <p:sp>
        <p:nvSpPr>
          <p:cNvPr id="12" name="Connettore dritto 11">
            <a:extLst>
              <a:ext uri="{FF2B5EF4-FFF2-40B4-BE49-F238E27FC236}">
                <a16:creationId xmlns:a16="http://schemas.microsoft.com/office/drawing/2014/main" id="{5DAFEB6E-49F7-4DE1-BCCB-3F2EB01128AD}"/>
              </a:ext>
            </a:extLst>
          </p:cNvPr>
          <p:cNvSpPr>
            <a:spLocks noGrp="1"/>
          </p:cNvSpPr>
          <p:nvPr/>
        </p:nvSpPr>
        <p:spPr>
          <a:xfrm>
            <a:off x="7667625" y="2590800"/>
            <a:ext cx="2667000" cy="0"/>
          </a:xfrm>
          <a:prstGeom prst="line">
            <a:avLst/>
          </a:prstGeom>
          <a:noFill/>
          <a:ln w="9525">
            <a:solidFill>
              <a:srgbClr val="6F8995"/>
            </a:solidFill>
            <a:prstDash val="solid"/>
          </a:ln>
        </p:spPr>
        <p:txBody>
          <a:bodyPr/>
          <a:lstStyle/>
          <a:p>
            <a:endParaRPr lang="it-IT" sz="2000"/>
          </a:p>
        </p:txBody>
      </p:sp>
      <p:sp>
        <p:nvSpPr>
          <p:cNvPr id="13" name="Rettangolo 12">
            <a:extLst>
              <a:ext uri="{FF2B5EF4-FFF2-40B4-BE49-F238E27FC236}">
                <a16:creationId xmlns:a16="http://schemas.microsoft.com/office/drawing/2014/main" id="{58E195D7-E8BA-4510-9E2E-FF7C8A251AC8}"/>
              </a:ext>
            </a:extLst>
          </p:cNvPr>
          <p:cNvSpPr>
            <a:spLocks noGrp="1"/>
          </p:cNvSpPr>
          <p:nvPr/>
        </p:nvSpPr>
        <p:spPr>
          <a:xfrm>
            <a:off x="7667625" y="2800350"/>
            <a:ext cx="2762250" cy="781050"/>
          </a:xfrm>
          <a:prstGeom prst="rect">
            <a:avLst/>
          </a:prstGeom>
          <a:noFill/>
          <a:ln w="0">
            <a:noFill/>
          </a:ln>
        </p:spPr>
        <p:txBody>
          <a:bodyPr wrap="square" lIns="0" tIns="0" rIns="0" bIns="0" anchor="t">
            <a:normAutofit/>
          </a:bodyPr>
          <a:lstStyle/>
          <a:p>
            <a:pPr algn="l">
              <a:lnSpc>
                <a:spcPct val="108000"/>
              </a:lnSpc>
              <a:buNone/>
              <a:defRPr sz="1425" b="0" i="0">
                <a:solidFill>
                  <a:srgbClr val="C5D6DC"/>
                </a:solidFill>
                <a:latin typeface="Nimbus Sans"/>
                <a:ea typeface="Nimbus Sans"/>
                <a:cs typeface="Nimbus Sans"/>
              </a:defRPr>
            </a:pPr>
            <a:r>
              <a:rPr sz="1600" b="0" i="0">
                <a:solidFill>
                  <a:srgbClr val="C5D6DC"/>
                </a:solidFill>
                <a:latin typeface="Nimbus Sans"/>
                <a:ea typeface="Nimbus Sans"/>
                <a:cs typeface="Nimbus Sans"/>
              </a:rPr>
              <a:t>Coordination and</a:t>
            </a:r>
          </a:p>
          <a:p>
            <a:pPr algn="l">
              <a:lnSpc>
                <a:spcPct val="108000"/>
              </a:lnSpc>
              <a:buNone/>
              <a:defRPr sz="1425" b="0" i="0">
                <a:solidFill>
                  <a:srgbClr val="C5D6DC"/>
                </a:solidFill>
                <a:latin typeface="Nimbus Sans"/>
                <a:ea typeface="Nimbus Sans"/>
                <a:cs typeface="Nimbus Sans"/>
              </a:defRPr>
            </a:pPr>
            <a:r>
              <a:rPr sz="1600" b="0" i="0">
                <a:solidFill>
                  <a:srgbClr val="C5D6DC"/>
                </a:solidFill>
                <a:latin typeface="Nimbus Sans"/>
                <a:ea typeface="Nimbus Sans"/>
                <a:cs typeface="Nimbus Sans"/>
              </a:rPr>
              <a:t>Support Action</a:t>
            </a:r>
          </a:p>
        </p:txBody>
      </p:sp>
      <p:sp>
        <p:nvSpPr>
          <p:cNvPr id="14" name="Rettangolo con angoli arrotondati 13">
            <a:extLst>
              <a:ext uri="{FF2B5EF4-FFF2-40B4-BE49-F238E27FC236}">
                <a16:creationId xmlns:a16="http://schemas.microsoft.com/office/drawing/2014/main" id="{1D619737-108F-4239-BEAC-C19FE3FDCEF1}"/>
              </a:ext>
            </a:extLst>
          </p:cNvPr>
          <p:cNvSpPr>
            <a:spLocks noGrp="1"/>
          </p:cNvSpPr>
          <p:nvPr/>
        </p:nvSpPr>
        <p:spPr>
          <a:xfrm>
            <a:off x="704850" y="4114800"/>
            <a:ext cx="9715500" cy="1257300"/>
          </a:xfrm>
          <a:prstGeom prst="roundRect">
            <a:avLst>
              <a:gd name="adj" fmla="val 16667"/>
            </a:avLst>
          </a:prstGeom>
          <a:solidFill>
            <a:srgbClr val="FFFFFF">
              <a:alpha val="7000"/>
            </a:srgbClr>
          </a:solidFill>
          <a:ln w="9525">
            <a:solidFill>
              <a:srgbClr val="FFFFFF">
                <a:alpha val="12000"/>
              </a:srgbClr>
            </a:solidFill>
            <a:prstDash val="solid"/>
          </a:ln>
        </p:spPr>
        <p:txBody>
          <a:bodyPr/>
          <a:lstStyle/>
          <a:p>
            <a:endParaRPr lang="it-IT" sz="2000"/>
          </a:p>
        </p:txBody>
      </p:sp>
      <p:sp>
        <p:nvSpPr>
          <p:cNvPr id="15" name="Rettangolo 14">
            <a:extLst>
              <a:ext uri="{FF2B5EF4-FFF2-40B4-BE49-F238E27FC236}">
                <a16:creationId xmlns:a16="http://schemas.microsoft.com/office/drawing/2014/main" id="{91CA07DE-5ED7-47DD-BC34-2E060EE7303C}"/>
              </a:ext>
            </a:extLst>
          </p:cNvPr>
          <p:cNvSpPr>
            <a:spLocks noGrp="1"/>
          </p:cNvSpPr>
          <p:nvPr/>
        </p:nvSpPr>
        <p:spPr>
          <a:xfrm>
            <a:off x="1028700" y="4381500"/>
            <a:ext cx="1428750" cy="247650"/>
          </a:xfrm>
          <a:prstGeom prst="rect">
            <a:avLst/>
          </a:prstGeom>
          <a:noFill/>
          <a:ln w="0">
            <a:noFill/>
          </a:ln>
        </p:spPr>
        <p:txBody>
          <a:bodyPr wrap="square" lIns="0" tIns="0" rIns="0" bIns="0" anchor="t">
            <a:normAutofit/>
          </a:bodyPr>
          <a:lstStyle/>
          <a:p>
            <a:pPr algn="l">
              <a:lnSpc>
                <a:spcPct val="100000"/>
              </a:lnSpc>
              <a:buNone/>
              <a:defRPr sz="1050" b="1" i="0">
                <a:solidFill>
                  <a:srgbClr val="5AD4D8"/>
                </a:solidFill>
                <a:latin typeface="Nimbus Sans"/>
                <a:ea typeface="Nimbus Sans"/>
                <a:cs typeface="Nimbus Sans"/>
              </a:defRPr>
            </a:pPr>
            <a:r>
              <a:rPr sz="1100" b="1" i="0">
                <a:solidFill>
                  <a:srgbClr val="5AD4D8"/>
                </a:solidFill>
                <a:latin typeface="Nimbus Sans"/>
                <a:ea typeface="Nimbus Sans"/>
                <a:cs typeface="Nimbus Sans"/>
              </a:rPr>
              <a:t>MISSION</a:t>
            </a:r>
          </a:p>
        </p:txBody>
      </p:sp>
      <p:sp>
        <p:nvSpPr>
          <p:cNvPr id="16" name="Rettangolo 15">
            <a:extLst>
              <a:ext uri="{FF2B5EF4-FFF2-40B4-BE49-F238E27FC236}">
                <a16:creationId xmlns:a16="http://schemas.microsoft.com/office/drawing/2014/main" id="{23F1B12D-B6E3-4C05-A91C-BB576419281C}"/>
              </a:ext>
            </a:extLst>
          </p:cNvPr>
          <p:cNvSpPr>
            <a:spLocks noGrp="1"/>
          </p:cNvSpPr>
          <p:nvPr/>
        </p:nvSpPr>
        <p:spPr>
          <a:xfrm>
            <a:off x="1028700" y="4714875"/>
            <a:ext cx="8858250" cy="476250"/>
          </a:xfrm>
          <a:prstGeom prst="rect">
            <a:avLst/>
          </a:prstGeom>
          <a:noFill/>
          <a:ln w="0">
            <a:noFill/>
          </a:ln>
        </p:spPr>
        <p:txBody>
          <a:bodyPr wrap="square" lIns="0" tIns="0" rIns="0" bIns="0" anchor="t">
            <a:normAutofit fontScale="98874"/>
          </a:bodyPr>
          <a:lstStyle/>
          <a:p>
            <a:pPr algn="l">
              <a:lnSpc>
                <a:spcPct val="100000"/>
              </a:lnSpc>
              <a:buNone/>
              <a:defRPr sz="1875"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A common entry point for evidence, opportunities and the Batt4EU community.</a:t>
            </a:r>
          </a:p>
        </p:txBody>
      </p:sp>
      <p:sp>
        <p:nvSpPr>
          <p:cNvPr id="17" name="Rettangolo 16">
            <a:extLst>
              <a:ext uri="{FF2B5EF4-FFF2-40B4-BE49-F238E27FC236}">
                <a16:creationId xmlns:a16="http://schemas.microsoft.com/office/drawing/2014/main" id="{511EAAE2-3AB1-4CB4-8FA0-55E3B7A723CF}"/>
              </a:ext>
            </a:extLst>
          </p:cNvPr>
          <p:cNvSpPr>
            <a:spLocks noGrp="1"/>
          </p:cNvSpPr>
          <p:nvPr/>
        </p:nvSpPr>
        <p:spPr>
          <a:xfrm>
            <a:off x="704850" y="5791200"/>
            <a:ext cx="4476750" cy="247650"/>
          </a:xfrm>
          <a:prstGeom prst="rect">
            <a:avLst/>
          </a:prstGeom>
          <a:noFill/>
          <a:ln w="0">
            <a:noFill/>
          </a:ln>
        </p:spPr>
        <p:txBody>
          <a:bodyPr wrap="square" lIns="0" tIns="0" rIns="0" bIns="0" anchor="t">
            <a:normAutofit/>
          </a:bodyPr>
          <a:lstStyle/>
          <a:p>
            <a:pPr algn="l">
              <a:lnSpc>
                <a:spcPct val="100000"/>
              </a:lnSpc>
              <a:buNone/>
              <a:defRPr sz="1275" b="0" i="0">
                <a:solidFill>
                  <a:srgbClr val="AFC6CE"/>
                </a:solidFill>
                <a:latin typeface="Nimbus Sans"/>
                <a:ea typeface="Nimbus Sans"/>
                <a:cs typeface="Nimbus Sans"/>
              </a:defRPr>
            </a:pPr>
            <a:r>
              <a:rPr sz="1400" b="0" i="0">
                <a:solidFill>
                  <a:srgbClr val="AFC6CE"/>
                </a:solidFill>
                <a:latin typeface="Nimbus Sans"/>
                <a:ea typeface="Nimbus Sans"/>
                <a:cs typeface="Nimbus Sans"/>
              </a:rPr>
              <a:t>Coordinator: EIT InnoEnergy</a:t>
            </a:r>
          </a:p>
        </p:txBody>
      </p:sp>
      <p:sp>
        <p:nvSpPr>
          <p:cNvPr id="18" name="Connettore dritto 17">
            <a:extLst>
              <a:ext uri="{FF2B5EF4-FFF2-40B4-BE49-F238E27FC236}">
                <a16:creationId xmlns:a16="http://schemas.microsoft.com/office/drawing/2014/main" id="{C775C588-4EDD-4CB9-BA1E-853DFE2BC900}"/>
              </a:ext>
            </a:extLst>
          </p:cNvPr>
          <p:cNvSpPr>
            <a:spLocks noGrp="1"/>
          </p:cNvSpPr>
          <p:nvPr/>
        </p:nvSpPr>
        <p:spPr>
          <a:xfrm>
            <a:off x="609600" y="6467475"/>
            <a:ext cx="10972800" cy="0"/>
          </a:xfrm>
          <a:prstGeom prst="line">
            <a:avLst/>
          </a:prstGeom>
          <a:noFill/>
          <a:ln w="9525">
            <a:solidFill>
              <a:srgbClr val="A7C1CB">
                <a:alpha val="35000"/>
              </a:srgbClr>
            </a:solidFill>
            <a:prstDash val="solid"/>
          </a:ln>
        </p:spPr>
        <p:txBody>
          <a:bodyPr/>
          <a:lstStyle/>
          <a:p>
            <a:endParaRPr lang="it-IT"/>
          </a:p>
        </p:txBody>
      </p:sp>
      <p:sp>
        <p:nvSpPr>
          <p:cNvPr id="19" name="Rettangolo 18">
            <a:extLst>
              <a:ext uri="{FF2B5EF4-FFF2-40B4-BE49-F238E27FC236}">
                <a16:creationId xmlns:a16="http://schemas.microsoft.com/office/drawing/2014/main" id="{89BA8C1B-3990-470E-9C5D-97A1D2087688}"/>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B9D2D9"/>
                </a:solidFill>
                <a:latin typeface="Nimbus Sans"/>
                <a:ea typeface="Nimbus Sans"/>
                <a:cs typeface="Nimbus Sans"/>
              </a:defRPr>
            </a:pPr>
            <a:r>
              <a:rPr sz="825" b="1" i="0">
                <a:solidFill>
                  <a:srgbClr val="B9D2D9"/>
                </a:solidFill>
                <a:latin typeface="Nimbus Sans"/>
                <a:ea typeface="Nimbus Sans"/>
                <a:cs typeface="Nimbus Sans"/>
              </a:rPr>
              <a:t>BATT-BRIDGE × GIGAGREEN</a:t>
            </a:r>
          </a:p>
        </p:txBody>
      </p:sp>
      <p:sp>
        <p:nvSpPr>
          <p:cNvPr id="20" name="Rettangolo 19">
            <a:extLst>
              <a:ext uri="{FF2B5EF4-FFF2-40B4-BE49-F238E27FC236}">
                <a16:creationId xmlns:a16="http://schemas.microsoft.com/office/drawing/2014/main" id="{386A093B-7C32-490F-A238-5D017B90CDF7}"/>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5AD4D8"/>
                </a:solidFill>
                <a:latin typeface="Nimbus Sans"/>
                <a:ea typeface="Nimbus Sans"/>
                <a:cs typeface="Nimbus Sans"/>
              </a:defRPr>
            </a:pPr>
            <a:r>
              <a:rPr sz="900" b="1" i="0">
                <a:solidFill>
                  <a:srgbClr val="5AD4D8"/>
                </a:solidFill>
                <a:latin typeface="Nimbus Sans"/>
                <a:ea typeface="Nimbus Sans"/>
                <a:cs typeface="Nimbus Sans"/>
              </a:rPr>
              <a:t>05</a:t>
            </a:r>
          </a:p>
        </p:txBody>
      </p:sp>
    </p:spTree>
    <p:extLst>
      <p:ext uri="{BB962C8B-B14F-4D97-AF65-F5344CB8AC3E}">
        <p14:creationId xmlns:p14="http://schemas.microsoft.com/office/powerpoint/2010/main" val="19526524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D31392-9F54-BE04-395C-9BBC9C70501F}"/>
            </a:ext>
          </a:extLst>
        </p:cNvPr>
        <p:cNvGrpSpPr/>
        <p:nvPr/>
      </p:nvGrpSpPr>
      <p:grpSpPr>
        <a:xfrm>
          <a:off x="0" y="0"/>
          <a:ext cx="0" cy="0"/>
          <a:chOff x="0" y="0"/>
          <a:chExt cx="0" cy="0"/>
        </a:xfrm>
      </p:grpSpPr>
      <p:sp>
        <p:nvSpPr>
          <p:cNvPr id="2" name="Текст 1">
            <a:extLst>
              <a:ext uri="{FF2B5EF4-FFF2-40B4-BE49-F238E27FC236}">
                <a16:creationId xmlns:a16="http://schemas.microsoft.com/office/drawing/2014/main" id="{A7D765EF-E64F-B54F-5E8B-452B833FC6A7}"/>
              </a:ext>
            </a:extLst>
          </p:cNvPr>
          <p:cNvSpPr>
            <a:spLocks noGrp="1"/>
          </p:cNvSpPr>
          <p:nvPr>
            <p:ph type="body" sz="quarter" idx="13"/>
          </p:nvPr>
        </p:nvSpPr>
        <p:spPr>
          <a:prstGeom prst="rect">
            <a:avLst/>
          </a:prstGeom>
        </p:spPr>
        <p:txBody>
          <a:bodyPr/>
          <a:lstStyle/>
          <a:p>
            <a:r>
              <a:rPr lang="en-US" dirty="0"/>
              <a:t>The Agora</a:t>
            </a:r>
          </a:p>
        </p:txBody>
      </p:sp>
      <p:sp>
        <p:nvSpPr>
          <p:cNvPr id="4" name="Текст 3">
            <a:extLst>
              <a:ext uri="{FF2B5EF4-FFF2-40B4-BE49-F238E27FC236}">
                <a16:creationId xmlns:a16="http://schemas.microsoft.com/office/drawing/2014/main" id="{EF81259D-76AA-DABD-4ABC-2653BAC650AE}"/>
              </a:ext>
            </a:extLst>
          </p:cNvPr>
          <p:cNvSpPr>
            <a:spLocks noGrp="1"/>
          </p:cNvSpPr>
          <p:nvPr>
            <p:ph type="body" sz="quarter" idx="15"/>
          </p:nvPr>
        </p:nvSpPr>
        <p:spPr/>
        <p:txBody>
          <a:bodyPr/>
          <a:lstStyle/>
          <a:p>
            <a:pPr marL="0" indent="0">
              <a:buNone/>
            </a:pPr>
            <a:r>
              <a:rPr lang="en-US" dirty="0">
                <a:cs typeface="Prompt Medium" panose="00000600000000000000" pitchFamily="2" charset="-34"/>
              </a:rPr>
              <a:t>The project rests on two pillars</a:t>
            </a:r>
          </a:p>
        </p:txBody>
      </p:sp>
      <p:sp>
        <p:nvSpPr>
          <p:cNvPr id="9" name="Rectangle 8">
            <a:extLst>
              <a:ext uri="{FF2B5EF4-FFF2-40B4-BE49-F238E27FC236}">
                <a16:creationId xmlns:a16="http://schemas.microsoft.com/office/drawing/2014/main" id="{3A80156D-E14E-AFEC-E39B-EAB505629D48}"/>
              </a:ext>
            </a:extLst>
          </p:cNvPr>
          <p:cNvSpPr/>
          <p:nvPr/>
        </p:nvSpPr>
        <p:spPr>
          <a:xfrm>
            <a:off x="6620480" y="3259213"/>
            <a:ext cx="4702552" cy="2717698"/>
          </a:xfrm>
          <a:prstGeom prst="rect">
            <a:avLst/>
          </a:prstGeom>
          <a:solidFill>
            <a:srgbClr val="A9D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537A925-7199-D5A3-ACA5-FB3F3E0E1843}"/>
              </a:ext>
            </a:extLst>
          </p:cNvPr>
          <p:cNvSpPr/>
          <p:nvPr/>
        </p:nvSpPr>
        <p:spPr>
          <a:xfrm>
            <a:off x="1055688" y="3259213"/>
            <a:ext cx="4702552" cy="2717698"/>
          </a:xfrm>
          <a:prstGeom prst="rect">
            <a:avLst/>
          </a:prstGeom>
          <a:solidFill>
            <a:srgbClr val="132C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l"/>
            <a:endParaRPr lang="en-US" dirty="0"/>
          </a:p>
        </p:txBody>
      </p:sp>
      <p:sp>
        <p:nvSpPr>
          <p:cNvPr id="27" name="TextBox 26">
            <a:extLst>
              <a:ext uri="{FF2B5EF4-FFF2-40B4-BE49-F238E27FC236}">
                <a16:creationId xmlns:a16="http://schemas.microsoft.com/office/drawing/2014/main" id="{4356A876-09B9-A742-25F2-701894126B1E}"/>
              </a:ext>
            </a:extLst>
          </p:cNvPr>
          <p:cNvSpPr txBox="1"/>
          <p:nvPr/>
        </p:nvSpPr>
        <p:spPr>
          <a:xfrm>
            <a:off x="1379687" y="3501458"/>
            <a:ext cx="4005113" cy="2339102"/>
          </a:xfrm>
          <a:prstGeom prst="rect">
            <a:avLst/>
          </a:prstGeom>
          <a:noFill/>
        </p:spPr>
        <p:txBody>
          <a:bodyPr wrap="square" rtlCol="0">
            <a:spAutoFit/>
          </a:bodyPr>
          <a:lstStyle/>
          <a:p>
            <a:r>
              <a:rPr lang="en-US" dirty="0">
                <a:solidFill>
                  <a:schemeClr val="bg2">
                    <a:lumMod val="65000"/>
                  </a:schemeClr>
                </a:solidFill>
              </a:rPr>
              <a:t>01</a:t>
            </a:r>
          </a:p>
          <a:p>
            <a:endParaRPr lang="en-US" dirty="0">
              <a:solidFill>
                <a:schemeClr val="bg1"/>
              </a:solidFill>
            </a:endParaRPr>
          </a:p>
          <a:p>
            <a:r>
              <a:rPr lang="en-US" sz="2000" b="1" dirty="0">
                <a:solidFill>
                  <a:schemeClr val="bg1"/>
                </a:solidFill>
              </a:rPr>
              <a:t>PLATFORM</a:t>
            </a:r>
            <a:endParaRPr lang="en-US" b="1" dirty="0">
              <a:solidFill>
                <a:schemeClr val="bg1"/>
              </a:solidFill>
            </a:endParaRPr>
          </a:p>
          <a:p>
            <a:endParaRPr lang="en-US" dirty="0">
              <a:solidFill>
                <a:schemeClr val="bg1"/>
              </a:solidFill>
            </a:endParaRPr>
          </a:p>
          <a:p>
            <a:r>
              <a:rPr lang="en-US" dirty="0">
                <a:solidFill>
                  <a:schemeClr val="bg1"/>
                </a:solidFill>
              </a:rPr>
              <a:t>Projects and results</a:t>
            </a:r>
          </a:p>
          <a:p>
            <a:r>
              <a:rPr lang="en-US" dirty="0">
                <a:solidFill>
                  <a:schemeClr val="bg1"/>
                </a:solidFill>
              </a:rPr>
              <a:t>KPIs and targets</a:t>
            </a:r>
          </a:p>
          <a:p>
            <a:r>
              <a:rPr lang="en-US" dirty="0">
                <a:solidFill>
                  <a:schemeClr val="bg1"/>
                </a:solidFill>
              </a:rPr>
              <a:t>Funding and calls</a:t>
            </a:r>
          </a:p>
          <a:p>
            <a:r>
              <a:rPr lang="en-US" dirty="0">
                <a:solidFill>
                  <a:schemeClr val="bg1"/>
                </a:solidFill>
              </a:rPr>
              <a:t>Roadmaps and strategies</a:t>
            </a:r>
          </a:p>
        </p:txBody>
      </p:sp>
      <p:sp>
        <p:nvSpPr>
          <p:cNvPr id="29" name="TextBox 28">
            <a:extLst>
              <a:ext uri="{FF2B5EF4-FFF2-40B4-BE49-F238E27FC236}">
                <a16:creationId xmlns:a16="http://schemas.microsoft.com/office/drawing/2014/main" id="{A3198DA6-918E-EA16-8868-5016A47905E3}"/>
              </a:ext>
            </a:extLst>
          </p:cNvPr>
          <p:cNvSpPr txBox="1"/>
          <p:nvPr/>
        </p:nvSpPr>
        <p:spPr>
          <a:xfrm>
            <a:off x="6886407" y="3501458"/>
            <a:ext cx="3852678" cy="2339102"/>
          </a:xfrm>
          <a:prstGeom prst="rect">
            <a:avLst/>
          </a:prstGeom>
          <a:noFill/>
        </p:spPr>
        <p:txBody>
          <a:bodyPr wrap="square" rtlCol="0">
            <a:spAutoFit/>
          </a:bodyPr>
          <a:lstStyle/>
          <a:p>
            <a:r>
              <a:rPr lang="en-US" dirty="0">
                <a:solidFill>
                  <a:schemeClr val="bg2">
                    <a:lumMod val="50000"/>
                  </a:schemeClr>
                </a:solidFill>
              </a:rPr>
              <a:t>02</a:t>
            </a:r>
          </a:p>
          <a:p>
            <a:endParaRPr lang="en-US" dirty="0"/>
          </a:p>
          <a:p>
            <a:r>
              <a:rPr lang="en-US" sz="2000" b="1" dirty="0"/>
              <a:t>COMMUNITY</a:t>
            </a:r>
            <a:endParaRPr lang="en-US" b="1" dirty="0"/>
          </a:p>
          <a:p>
            <a:endParaRPr lang="en-US" dirty="0"/>
          </a:p>
          <a:p>
            <a:r>
              <a:rPr lang="en-US" dirty="0"/>
              <a:t>Events and working groups</a:t>
            </a:r>
          </a:p>
          <a:p>
            <a:r>
              <a:rPr lang="en-US" dirty="0"/>
              <a:t>Co-design and surveys </a:t>
            </a:r>
          </a:p>
          <a:p>
            <a:r>
              <a:rPr lang="en-US" dirty="0"/>
              <a:t>Match making </a:t>
            </a:r>
          </a:p>
          <a:p>
            <a:r>
              <a:rPr lang="en-US" dirty="0"/>
              <a:t>Early-career community</a:t>
            </a:r>
          </a:p>
        </p:txBody>
      </p:sp>
      <p:cxnSp>
        <p:nvCxnSpPr>
          <p:cNvPr id="31" name="Straight Connector 30">
            <a:extLst>
              <a:ext uri="{FF2B5EF4-FFF2-40B4-BE49-F238E27FC236}">
                <a16:creationId xmlns:a16="http://schemas.microsoft.com/office/drawing/2014/main" id="{2D70339A-D641-8B6A-AE31-35F8C96BF924}"/>
              </a:ext>
            </a:extLst>
          </p:cNvPr>
          <p:cNvCxnSpPr>
            <a:cxnSpLocks/>
          </p:cNvCxnSpPr>
          <p:nvPr/>
        </p:nvCxnSpPr>
        <p:spPr>
          <a:xfrm>
            <a:off x="1452915" y="4474817"/>
            <a:ext cx="3911565"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2512830-B49B-5E28-0E00-14F40F175603}"/>
              </a:ext>
            </a:extLst>
          </p:cNvPr>
          <p:cNvCxnSpPr>
            <a:cxnSpLocks/>
          </p:cNvCxnSpPr>
          <p:nvPr/>
        </p:nvCxnSpPr>
        <p:spPr>
          <a:xfrm>
            <a:off x="6949713" y="4474817"/>
            <a:ext cx="391156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37" name="Picture 36">
            <a:extLst>
              <a:ext uri="{FF2B5EF4-FFF2-40B4-BE49-F238E27FC236}">
                <a16:creationId xmlns:a16="http://schemas.microsoft.com/office/drawing/2014/main" id="{9F0E4305-0853-FC7C-CD04-1E0EE6160E4C}"/>
              </a:ext>
            </a:extLst>
          </p:cNvPr>
          <p:cNvPicPr>
            <a:picLocks noChangeAspect="1"/>
          </p:cNvPicPr>
          <p:nvPr/>
        </p:nvPicPr>
        <p:blipFill>
          <a:blip r:embed="rId3">
            <a:extLst>
              <a:ext uri="{28A0092B-C50C-407E-A947-70E740481C1C}">
                <a14:useLocalDpi xmlns:a14="http://schemas.microsoft.com/office/drawing/2010/main" val="0"/>
              </a:ext>
            </a:extLst>
          </a:blip>
          <a:srcRect t="43258" b="38632"/>
          <a:stretch>
            <a:fillRect/>
          </a:stretch>
        </p:blipFill>
        <p:spPr>
          <a:xfrm>
            <a:off x="3226850" y="1940198"/>
            <a:ext cx="5963920" cy="1080043"/>
          </a:xfrm>
          <a:prstGeom prst="rect">
            <a:avLst/>
          </a:prstGeom>
        </p:spPr>
      </p:pic>
    </p:spTree>
    <p:extLst>
      <p:ext uri="{BB962C8B-B14F-4D97-AF65-F5344CB8AC3E}">
        <p14:creationId xmlns:p14="http://schemas.microsoft.com/office/powerpoint/2010/main" val="3901021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D717AE5-2025-01F5-3825-7C07D97233C2}"/>
              </a:ext>
            </a:extLst>
          </p:cNvPr>
          <p:cNvSpPr>
            <a:spLocks noGrp="1"/>
          </p:cNvSpPr>
          <p:nvPr>
            <p:ph type="body" sz="quarter" idx="13"/>
          </p:nvPr>
        </p:nvSpPr>
        <p:spPr/>
        <p:txBody>
          <a:bodyPr/>
          <a:lstStyle/>
          <a:p>
            <a:r>
              <a:rPr lang="en-US" dirty="0"/>
              <a:t>Platform</a:t>
            </a:r>
          </a:p>
        </p:txBody>
      </p:sp>
      <p:sp>
        <p:nvSpPr>
          <p:cNvPr id="3" name="Text Placeholder 2">
            <a:extLst>
              <a:ext uri="{FF2B5EF4-FFF2-40B4-BE49-F238E27FC236}">
                <a16:creationId xmlns:a16="http://schemas.microsoft.com/office/drawing/2014/main" id="{B6030AFF-E612-54FA-4A81-9391F16A9073}"/>
              </a:ext>
            </a:extLst>
          </p:cNvPr>
          <p:cNvSpPr>
            <a:spLocks noGrp="1"/>
          </p:cNvSpPr>
          <p:nvPr>
            <p:ph type="body" sz="quarter" idx="15"/>
          </p:nvPr>
        </p:nvSpPr>
        <p:spPr>
          <a:xfrm>
            <a:off x="941388" y="626534"/>
            <a:ext cx="10194925" cy="5067830"/>
          </a:xfrm>
        </p:spPr>
        <p:txBody>
          <a:bodyPr/>
          <a:lstStyle/>
          <a:p>
            <a:pPr marL="0" indent="0">
              <a:buNone/>
            </a:pPr>
            <a:r>
              <a:rPr lang="en-US" dirty="0">
                <a:cs typeface="Prompt Medium" panose="00000600000000000000" pitchFamily="2" charset="-34"/>
              </a:rPr>
              <a:t>The Digital Platform*</a:t>
            </a:r>
          </a:p>
          <a:p>
            <a:pPr lvl="1" indent="0">
              <a:buNone/>
            </a:pPr>
            <a:r>
              <a:rPr lang="en-US" dirty="0">
                <a:cs typeface="Prompt Medium" panose="00000600000000000000" pitchFamily="2" charset="-34"/>
              </a:rPr>
              <a:t>One entry point for European battery R&amp;I knowledge</a:t>
            </a:r>
            <a:endParaRPr lang="en-US" sz="1800" dirty="0">
              <a:cs typeface="Prompt Light" panose="00000400000000000000" pitchFamily="2" charset="-34"/>
            </a:endParaRPr>
          </a:p>
          <a:p>
            <a:endParaRPr lang="en-US" dirty="0"/>
          </a:p>
        </p:txBody>
      </p:sp>
      <p:pic>
        <p:nvPicPr>
          <p:cNvPr id="5" name="Picture 4">
            <a:extLst>
              <a:ext uri="{FF2B5EF4-FFF2-40B4-BE49-F238E27FC236}">
                <a16:creationId xmlns:a16="http://schemas.microsoft.com/office/drawing/2014/main" id="{FC5BDAC8-90E5-B5C9-046B-8B9C809DB89F}"/>
              </a:ext>
            </a:extLst>
          </p:cNvPr>
          <p:cNvPicPr>
            <a:picLocks noChangeAspect="1"/>
          </p:cNvPicPr>
          <p:nvPr/>
        </p:nvPicPr>
        <p:blipFill>
          <a:blip r:embed="rId2"/>
          <a:stretch>
            <a:fillRect/>
          </a:stretch>
        </p:blipFill>
        <p:spPr>
          <a:xfrm>
            <a:off x="160020" y="1603793"/>
            <a:ext cx="8001000" cy="4627674"/>
          </a:xfrm>
          <a:prstGeom prst="rect">
            <a:avLst/>
          </a:prstGeom>
        </p:spPr>
      </p:pic>
      <p:sp>
        <p:nvSpPr>
          <p:cNvPr id="6" name="TextBox 5">
            <a:extLst>
              <a:ext uri="{FF2B5EF4-FFF2-40B4-BE49-F238E27FC236}">
                <a16:creationId xmlns:a16="http://schemas.microsoft.com/office/drawing/2014/main" id="{CF3B86DC-187B-929C-E707-97E858E54892}"/>
              </a:ext>
            </a:extLst>
          </p:cNvPr>
          <p:cNvSpPr txBox="1"/>
          <p:nvPr/>
        </p:nvSpPr>
        <p:spPr>
          <a:xfrm>
            <a:off x="3226904" y="6165205"/>
            <a:ext cx="3498574" cy="523220"/>
          </a:xfrm>
          <a:prstGeom prst="rect">
            <a:avLst/>
          </a:prstGeom>
          <a:noFill/>
        </p:spPr>
        <p:txBody>
          <a:bodyPr wrap="square" rtlCol="0">
            <a:spAutoFit/>
          </a:bodyPr>
          <a:lstStyle/>
          <a:p>
            <a:r>
              <a:rPr lang="en-US" sz="2800" dirty="0"/>
              <a:t>* Work in progress</a:t>
            </a:r>
          </a:p>
        </p:txBody>
      </p:sp>
      <p:sp>
        <p:nvSpPr>
          <p:cNvPr id="8" name="TextBox 7">
            <a:extLst>
              <a:ext uri="{FF2B5EF4-FFF2-40B4-BE49-F238E27FC236}">
                <a16:creationId xmlns:a16="http://schemas.microsoft.com/office/drawing/2014/main" id="{ACC0B35A-F593-8107-61F2-D7670173E1F2}"/>
              </a:ext>
            </a:extLst>
          </p:cNvPr>
          <p:cNvSpPr txBox="1"/>
          <p:nvPr/>
        </p:nvSpPr>
        <p:spPr>
          <a:xfrm>
            <a:off x="8419618" y="2476995"/>
            <a:ext cx="3359426" cy="3693319"/>
          </a:xfrm>
          <a:prstGeom prst="rect">
            <a:avLst/>
          </a:prstGeom>
          <a:noFill/>
        </p:spPr>
        <p:txBody>
          <a:bodyPr wrap="square" rtlCol="0">
            <a:spAutoFit/>
          </a:bodyPr>
          <a:lstStyle/>
          <a:p>
            <a:pPr algn="l" fontAlgn="t">
              <a:lnSpc>
                <a:spcPct val="100000"/>
              </a:lnSpc>
              <a:buNone/>
            </a:pPr>
            <a:r>
              <a:rPr lang="en-US" sz="1800" b="0" i="0" dirty="0">
                <a:effectLst/>
                <a:latin typeface="Segoe UI" panose="020B0502040204020203" pitchFamily="34" charset="0"/>
              </a:rPr>
              <a:t>Searchable, structured environment for European and global battery R&amp;I information</a:t>
            </a:r>
          </a:p>
          <a:p>
            <a:pPr algn="l" fontAlgn="t">
              <a:lnSpc>
                <a:spcPct val="100000"/>
              </a:lnSpc>
              <a:buNone/>
            </a:pPr>
            <a:endParaRPr lang="en-US" dirty="0">
              <a:latin typeface="Segoe UI" panose="020B0502040204020203" pitchFamily="34" charset="0"/>
            </a:endParaRPr>
          </a:p>
          <a:p>
            <a:pPr algn="l" fontAlgn="t">
              <a:lnSpc>
                <a:spcPct val="100000"/>
              </a:lnSpc>
              <a:buNone/>
            </a:pPr>
            <a:endParaRPr lang="en-US" sz="1800" b="0" i="0" dirty="0">
              <a:effectLst/>
              <a:latin typeface="Segoe UI" panose="020B0502040204020203" pitchFamily="34" charset="0"/>
            </a:endParaRPr>
          </a:p>
          <a:p>
            <a:pPr algn="l" fontAlgn="t"/>
            <a:r>
              <a:rPr lang="en-US" sz="1800" b="0" i="0" dirty="0">
                <a:effectLst/>
                <a:latin typeface="Segoe UI" panose="020B0502040204020203" pitchFamily="34" charset="0"/>
              </a:rPr>
              <a:t>Connects information across research, industry, funding and policy</a:t>
            </a:r>
          </a:p>
          <a:p>
            <a:pPr algn="l" fontAlgn="t">
              <a:lnSpc>
                <a:spcPct val="100000"/>
              </a:lnSpc>
              <a:buNone/>
            </a:pPr>
            <a:endParaRPr lang="en-US" sz="1800" b="0" i="0" dirty="0">
              <a:effectLst/>
              <a:latin typeface="Segoe UI" panose="020B0502040204020203" pitchFamily="34" charset="0"/>
            </a:endParaRPr>
          </a:p>
          <a:p>
            <a:pPr algn="l" fontAlgn="t">
              <a:lnSpc>
                <a:spcPct val="100000"/>
              </a:lnSpc>
              <a:buNone/>
            </a:pPr>
            <a:endParaRPr lang="en-US" dirty="0">
              <a:latin typeface="Segoe UI" panose="020B0502040204020203" pitchFamily="34" charset="0"/>
            </a:endParaRPr>
          </a:p>
          <a:p>
            <a:pPr algn="l" fontAlgn="t"/>
            <a:r>
              <a:rPr lang="en-US" sz="1800" b="0" i="0" dirty="0">
                <a:effectLst/>
                <a:latin typeface="Segoe UI" panose="020B0502040204020203" pitchFamily="34" charset="0"/>
              </a:rPr>
              <a:t>Supports comparison, analysis and evidence-based decisions</a:t>
            </a:r>
          </a:p>
          <a:p>
            <a:pPr fontAlgn="t">
              <a:lnSpc>
                <a:spcPct val="100000"/>
              </a:lnSpc>
              <a:buNone/>
            </a:pPr>
            <a:endParaRPr lang="en-US" sz="1800" b="0" i="0" dirty="0">
              <a:effectLst/>
              <a:latin typeface="Segoe UI" panose="020B0502040204020203" pitchFamily="34" charset="0"/>
            </a:endParaRPr>
          </a:p>
        </p:txBody>
      </p:sp>
    </p:spTree>
    <p:extLst>
      <p:ext uri="{BB962C8B-B14F-4D97-AF65-F5344CB8AC3E}">
        <p14:creationId xmlns:p14="http://schemas.microsoft.com/office/powerpoint/2010/main" val="356073457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3443E65-15D1-8EE2-0CAE-2070C03061F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E8A10086-7BCE-FC2A-B567-D8A008DFBF66}"/>
              </a:ext>
            </a:extLst>
          </p:cNvPr>
          <p:cNvSpPr>
            <a:spLocks noGrp="1"/>
          </p:cNvSpPr>
          <p:nvPr>
            <p:ph type="body" sz="quarter" idx="15"/>
          </p:nvPr>
        </p:nvSpPr>
        <p:spPr>
          <a:xfrm>
            <a:off x="941387" y="1163636"/>
            <a:ext cx="10194925" cy="963550"/>
          </a:xfrm>
        </p:spPr>
        <p:txBody>
          <a:bodyPr/>
          <a:lstStyle/>
          <a:p>
            <a:pPr marL="0" indent="0">
              <a:buNone/>
            </a:pPr>
            <a:r>
              <a:rPr lang="en-US" dirty="0">
                <a:cs typeface="Prompt Medium" panose="00000600000000000000" pitchFamily="2" charset="-34"/>
              </a:rPr>
              <a:t>The BATT-BRIDGE Community</a:t>
            </a:r>
          </a:p>
          <a:p>
            <a:pPr lvl="1" indent="0">
              <a:buNone/>
            </a:pPr>
            <a:r>
              <a:rPr lang="en-US" dirty="0">
                <a:cs typeface="Prompt Medium" panose="00000600000000000000" pitchFamily="2" charset="-34"/>
              </a:rPr>
              <a:t>Turning participation into outputs</a:t>
            </a:r>
          </a:p>
          <a:p>
            <a:pPr lvl="1"/>
            <a:endParaRPr lang="en-US" sz="1800" dirty="0">
              <a:cs typeface="Prompt Light" panose="00000400000000000000" pitchFamily="2" charset="-34"/>
            </a:endParaRPr>
          </a:p>
          <a:p>
            <a:endParaRPr lang="en-US" dirty="0"/>
          </a:p>
        </p:txBody>
      </p:sp>
      <p:sp>
        <p:nvSpPr>
          <p:cNvPr id="6" name="Oval 5">
            <a:extLst>
              <a:ext uri="{FF2B5EF4-FFF2-40B4-BE49-F238E27FC236}">
                <a16:creationId xmlns:a16="http://schemas.microsoft.com/office/drawing/2014/main" id="{EEDCE250-A45F-CAD4-6B81-C2BA02AAAFA6}"/>
              </a:ext>
            </a:extLst>
          </p:cNvPr>
          <p:cNvSpPr/>
          <p:nvPr/>
        </p:nvSpPr>
        <p:spPr>
          <a:xfrm>
            <a:off x="5014342" y="3036889"/>
            <a:ext cx="2232993" cy="2232993"/>
          </a:xfrm>
          <a:prstGeom prst="ellipse">
            <a:avLst/>
          </a:prstGeom>
          <a:solidFill>
            <a:srgbClr val="ACC6E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sz="1600" dirty="0"/>
          </a:p>
        </p:txBody>
      </p:sp>
      <p:sp>
        <p:nvSpPr>
          <p:cNvPr id="2" name="Text Placeholder 1">
            <a:extLst>
              <a:ext uri="{FF2B5EF4-FFF2-40B4-BE49-F238E27FC236}">
                <a16:creationId xmlns:a16="http://schemas.microsoft.com/office/drawing/2014/main" id="{3E724D22-84E4-959D-70F8-86CB08522B19}"/>
              </a:ext>
            </a:extLst>
          </p:cNvPr>
          <p:cNvSpPr>
            <a:spLocks noGrp="1"/>
          </p:cNvSpPr>
          <p:nvPr>
            <p:ph type="body" sz="quarter" idx="13"/>
          </p:nvPr>
        </p:nvSpPr>
        <p:spPr/>
        <p:txBody>
          <a:bodyPr/>
          <a:lstStyle/>
          <a:p>
            <a:r>
              <a:rPr lang="en-US" dirty="0"/>
              <a:t>Community</a:t>
            </a:r>
          </a:p>
        </p:txBody>
      </p:sp>
      <p:sp>
        <p:nvSpPr>
          <p:cNvPr id="16" name="Freeform: Shape 15">
            <a:extLst>
              <a:ext uri="{FF2B5EF4-FFF2-40B4-BE49-F238E27FC236}">
                <a16:creationId xmlns:a16="http://schemas.microsoft.com/office/drawing/2014/main" id="{5CDC6BD8-0C14-B9B1-0EB1-55A66BA75308}"/>
              </a:ext>
            </a:extLst>
          </p:cNvPr>
          <p:cNvSpPr/>
          <p:nvPr/>
        </p:nvSpPr>
        <p:spPr>
          <a:xfrm>
            <a:off x="5360556" y="3383103"/>
            <a:ext cx="1540564" cy="1540564"/>
          </a:xfrm>
          <a:custGeom>
            <a:avLst/>
            <a:gdLst>
              <a:gd name="csX0" fmla="*/ 1116497 w 2232994"/>
              <a:gd name="csY0" fmla="*/ 0 h 2232994"/>
              <a:gd name="csX1" fmla="*/ 2232994 w 2232994"/>
              <a:gd name="csY1" fmla="*/ 1116497 h 2232994"/>
              <a:gd name="csX2" fmla="*/ 1116497 w 2232994"/>
              <a:gd name="csY2" fmla="*/ 2232994 h 2232994"/>
              <a:gd name="csX3" fmla="*/ 0 w 2232994"/>
              <a:gd name="csY3" fmla="*/ 1116497 h 2232994"/>
              <a:gd name="csX4" fmla="*/ 1116497 w 2232994"/>
              <a:gd name="csY4" fmla="*/ 0 h 2232994"/>
            </a:gdLst>
            <a:ahLst/>
            <a:cxnLst>
              <a:cxn ang="0">
                <a:pos x="csX0" y="csY0"/>
              </a:cxn>
              <a:cxn ang="0">
                <a:pos x="csX1" y="csY1"/>
              </a:cxn>
              <a:cxn ang="0">
                <a:pos x="csX2" y="csY2"/>
              </a:cxn>
              <a:cxn ang="0">
                <a:pos x="csX3" y="csY3"/>
              </a:cxn>
              <a:cxn ang="0">
                <a:pos x="csX4" y="csY4"/>
              </a:cxn>
            </a:cxnLst>
            <a:rect l="l" t="t" r="r" b="b"/>
            <a:pathLst>
              <a:path w="2232994" h="2232994">
                <a:moveTo>
                  <a:pt x="1116497" y="0"/>
                </a:moveTo>
                <a:cubicBezTo>
                  <a:pt x="1733121" y="0"/>
                  <a:pt x="2232994" y="499873"/>
                  <a:pt x="2232994" y="1116497"/>
                </a:cubicBezTo>
                <a:cubicBezTo>
                  <a:pt x="2232994" y="1733121"/>
                  <a:pt x="1733121" y="2232994"/>
                  <a:pt x="1116497" y="2232994"/>
                </a:cubicBezTo>
                <a:cubicBezTo>
                  <a:pt x="499873" y="2232994"/>
                  <a:pt x="0" y="1733121"/>
                  <a:pt x="0" y="1116497"/>
                </a:cubicBezTo>
                <a:cubicBezTo>
                  <a:pt x="0" y="499873"/>
                  <a:pt x="499873" y="0"/>
                  <a:pt x="1116497" y="0"/>
                </a:cubicBezTo>
                <a:close/>
              </a:path>
            </a:pathLst>
          </a:custGeom>
          <a:solidFill>
            <a:srgbClr val="598DD7"/>
          </a:solidFill>
          <a:ln>
            <a:noFill/>
          </a:ln>
        </p:spPr>
        <p:style>
          <a:lnRef idx="2">
            <a:schemeClr val="accent1">
              <a:shade val="15000"/>
            </a:schemeClr>
          </a:lnRef>
          <a:fillRef idx="1">
            <a:schemeClr val="accent1"/>
          </a:fillRef>
          <a:effectRef idx="0">
            <a:schemeClr val="accent1"/>
          </a:effectRef>
          <a:fontRef idx="minor">
            <a:schemeClr val="lt1"/>
          </a:fontRef>
        </p:style>
        <p:txBody>
          <a:bodyPr wrap="square" rtlCol="0" anchor="ctr">
            <a:noAutofit/>
          </a:bodyPr>
          <a:lstStyle/>
          <a:p>
            <a:pPr algn="ctr"/>
            <a:endParaRPr lang="en-US" sz="1600" dirty="0"/>
          </a:p>
        </p:txBody>
      </p:sp>
      <p:sp>
        <p:nvSpPr>
          <p:cNvPr id="17" name="TextBox 16">
            <a:extLst>
              <a:ext uri="{FF2B5EF4-FFF2-40B4-BE49-F238E27FC236}">
                <a16:creationId xmlns:a16="http://schemas.microsoft.com/office/drawing/2014/main" id="{BF48099C-3497-861E-A89C-FFA3F7E4BA5F}"/>
              </a:ext>
            </a:extLst>
          </p:cNvPr>
          <p:cNvSpPr txBox="1"/>
          <p:nvPr/>
        </p:nvSpPr>
        <p:spPr>
          <a:xfrm>
            <a:off x="5188801" y="3799442"/>
            <a:ext cx="1884074" cy="707886"/>
          </a:xfrm>
          <a:prstGeom prst="rect">
            <a:avLst/>
          </a:prstGeom>
          <a:noFill/>
        </p:spPr>
        <p:txBody>
          <a:bodyPr wrap="square" rtlCol="0">
            <a:spAutoFit/>
          </a:bodyPr>
          <a:lstStyle/>
          <a:p>
            <a:pPr algn="ctr"/>
            <a:r>
              <a:rPr lang="en-US" sz="2000" b="1" dirty="0">
                <a:solidFill>
                  <a:schemeClr val="bg1"/>
                </a:solidFill>
              </a:rPr>
              <a:t>BATT-BRIDGE</a:t>
            </a:r>
          </a:p>
          <a:p>
            <a:pPr algn="ctr"/>
            <a:r>
              <a:rPr lang="en-US" sz="2000" b="1" dirty="0">
                <a:solidFill>
                  <a:schemeClr val="bg1"/>
                </a:solidFill>
              </a:rPr>
              <a:t>Community</a:t>
            </a:r>
          </a:p>
        </p:txBody>
      </p:sp>
      <p:sp>
        <p:nvSpPr>
          <p:cNvPr id="18" name="Прямоугольник: скругленные углы 3">
            <a:extLst>
              <a:ext uri="{FF2B5EF4-FFF2-40B4-BE49-F238E27FC236}">
                <a16:creationId xmlns:a16="http://schemas.microsoft.com/office/drawing/2014/main" id="{081DA72B-E772-F5B4-F403-E38029DA2F26}"/>
              </a:ext>
            </a:extLst>
          </p:cNvPr>
          <p:cNvSpPr/>
          <p:nvPr/>
        </p:nvSpPr>
        <p:spPr>
          <a:xfrm>
            <a:off x="1798131" y="2399189"/>
            <a:ext cx="2697366" cy="963550"/>
          </a:xfrm>
          <a:prstGeom prst="roundRect">
            <a:avLst>
              <a:gd name="adj" fmla="val 0"/>
            </a:avLst>
          </a:prstGeom>
          <a:solidFill>
            <a:srgbClr val="132C4F"/>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000"/>
          </a:p>
        </p:txBody>
      </p:sp>
      <p:cxnSp>
        <p:nvCxnSpPr>
          <p:cNvPr id="19" name="Straight Connector 18">
            <a:extLst>
              <a:ext uri="{FF2B5EF4-FFF2-40B4-BE49-F238E27FC236}">
                <a16:creationId xmlns:a16="http://schemas.microsoft.com/office/drawing/2014/main" id="{F800C423-7587-21CC-C034-246FA34E586E}"/>
              </a:ext>
            </a:extLst>
          </p:cNvPr>
          <p:cNvCxnSpPr>
            <a:cxnSpLocks/>
          </p:cNvCxnSpPr>
          <p:nvPr/>
        </p:nvCxnSpPr>
        <p:spPr>
          <a:xfrm>
            <a:off x="2021301" y="2871006"/>
            <a:ext cx="1725448"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TextBox 19">
            <a:extLst>
              <a:ext uri="{FF2B5EF4-FFF2-40B4-BE49-F238E27FC236}">
                <a16:creationId xmlns:a16="http://schemas.microsoft.com/office/drawing/2014/main" id="{0D50D3BC-D9A3-6F1B-9EB1-F10056997A20}"/>
              </a:ext>
            </a:extLst>
          </p:cNvPr>
          <p:cNvSpPr txBox="1"/>
          <p:nvPr/>
        </p:nvSpPr>
        <p:spPr>
          <a:xfrm>
            <a:off x="1956352" y="2446972"/>
            <a:ext cx="1982331" cy="461665"/>
          </a:xfrm>
          <a:prstGeom prst="rect">
            <a:avLst/>
          </a:prstGeom>
          <a:noFill/>
        </p:spPr>
        <p:txBody>
          <a:bodyPr wrap="square" rtlCol="0">
            <a:spAutoFit/>
          </a:bodyPr>
          <a:lstStyle/>
          <a:p>
            <a:r>
              <a:rPr lang="en-US" sz="2400" b="1" dirty="0">
                <a:solidFill>
                  <a:schemeClr val="bg1"/>
                </a:solidFill>
              </a:rPr>
              <a:t>PROJECTS</a:t>
            </a:r>
          </a:p>
        </p:txBody>
      </p:sp>
      <p:sp>
        <p:nvSpPr>
          <p:cNvPr id="21" name="TextBox 20">
            <a:extLst>
              <a:ext uri="{FF2B5EF4-FFF2-40B4-BE49-F238E27FC236}">
                <a16:creationId xmlns:a16="http://schemas.microsoft.com/office/drawing/2014/main" id="{7DC60D55-7023-49B1-25C5-CE4D4435C2AA}"/>
              </a:ext>
            </a:extLst>
          </p:cNvPr>
          <p:cNvSpPr txBox="1"/>
          <p:nvPr/>
        </p:nvSpPr>
        <p:spPr>
          <a:xfrm>
            <a:off x="1956352" y="2910041"/>
            <a:ext cx="2259466" cy="369332"/>
          </a:xfrm>
          <a:prstGeom prst="rect">
            <a:avLst/>
          </a:prstGeom>
          <a:noFill/>
        </p:spPr>
        <p:txBody>
          <a:bodyPr wrap="square" rtlCol="0">
            <a:spAutoFit/>
          </a:bodyPr>
          <a:lstStyle/>
          <a:p>
            <a:r>
              <a:rPr lang="en-US" dirty="0">
                <a:solidFill>
                  <a:schemeClr val="bg1"/>
                </a:solidFill>
              </a:rPr>
              <a:t>Results and needs</a:t>
            </a:r>
          </a:p>
        </p:txBody>
      </p:sp>
      <p:sp>
        <p:nvSpPr>
          <p:cNvPr id="34" name="Прямоугольник: скругленные углы 3">
            <a:extLst>
              <a:ext uri="{FF2B5EF4-FFF2-40B4-BE49-F238E27FC236}">
                <a16:creationId xmlns:a16="http://schemas.microsoft.com/office/drawing/2014/main" id="{2C16CFAD-66B5-8927-8C36-8B9AD86C5096}"/>
              </a:ext>
            </a:extLst>
          </p:cNvPr>
          <p:cNvSpPr/>
          <p:nvPr/>
        </p:nvSpPr>
        <p:spPr>
          <a:xfrm>
            <a:off x="1798131" y="4821989"/>
            <a:ext cx="2697366" cy="963550"/>
          </a:xfrm>
          <a:prstGeom prst="roundRect">
            <a:avLst>
              <a:gd name="adj" fmla="val 0"/>
            </a:avLst>
          </a:prstGeom>
          <a:solidFill>
            <a:srgbClr val="C2E9B5"/>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000"/>
          </a:p>
        </p:txBody>
      </p:sp>
      <p:cxnSp>
        <p:nvCxnSpPr>
          <p:cNvPr id="35" name="Straight Connector 34">
            <a:extLst>
              <a:ext uri="{FF2B5EF4-FFF2-40B4-BE49-F238E27FC236}">
                <a16:creationId xmlns:a16="http://schemas.microsoft.com/office/drawing/2014/main" id="{74A125FE-03EE-F156-BE37-BB6E4EB5B366}"/>
              </a:ext>
            </a:extLst>
          </p:cNvPr>
          <p:cNvCxnSpPr>
            <a:cxnSpLocks/>
          </p:cNvCxnSpPr>
          <p:nvPr/>
        </p:nvCxnSpPr>
        <p:spPr>
          <a:xfrm>
            <a:off x="2021301" y="5293806"/>
            <a:ext cx="2096509" cy="0"/>
          </a:xfrm>
          <a:prstGeom prst="line">
            <a:avLst/>
          </a:prstGeom>
          <a:ln/>
        </p:spPr>
        <p:style>
          <a:lnRef idx="1">
            <a:schemeClr val="dk1"/>
          </a:lnRef>
          <a:fillRef idx="0">
            <a:schemeClr val="dk1"/>
          </a:fillRef>
          <a:effectRef idx="0">
            <a:schemeClr val="dk1"/>
          </a:effectRef>
          <a:fontRef idx="minor">
            <a:schemeClr val="tx1"/>
          </a:fontRef>
        </p:style>
      </p:cxnSp>
      <p:sp>
        <p:nvSpPr>
          <p:cNvPr id="36" name="TextBox 35">
            <a:extLst>
              <a:ext uri="{FF2B5EF4-FFF2-40B4-BE49-F238E27FC236}">
                <a16:creationId xmlns:a16="http://schemas.microsoft.com/office/drawing/2014/main" id="{2ED0C9C9-0EDD-3533-ED67-606408F6EA3C}"/>
              </a:ext>
            </a:extLst>
          </p:cNvPr>
          <p:cNvSpPr txBox="1"/>
          <p:nvPr/>
        </p:nvSpPr>
        <p:spPr>
          <a:xfrm>
            <a:off x="1956352" y="4869772"/>
            <a:ext cx="1982331" cy="461665"/>
          </a:xfrm>
          <a:prstGeom prst="rect">
            <a:avLst/>
          </a:prstGeom>
          <a:noFill/>
        </p:spPr>
        <p:txBody>
          <a:bodyPr wrap="square" rtlCol="0">
            <a:spAutoFit/>
          </a:bodyPr>
          <a:lstStyle/>
          <a:p>
            <a:r>
              <a:rPr lang="en-US" sz="2400" b="1" dirty="0"/>
              <a:t>RESEARCH</a:t>
            </a:r>
          </a:p>
        </p:txBody>
      </p:sp>
      <p:sp>
        <p:nvSpPr>
          <p:cNvPr id="37" name="TextBox 36">
            <a:extLst>
              <a:ext uri="{FF2B5EF4-FFF2-40B4-BE49-F238E27FC236}">
                <a16:creationId xmlns:a16="http://schemas.microsoft.com/office/drawing/2014/main" id="{F0C624EC-7DA1-B44F-D8FE-D7BCD416AC5B}"/>
              </a:ext>
            </a:extLst>
          </p:cNvPr>
          <p:cNvSpPr txBox="1"/>
          <p:nvPr/>
        </p:nvSpPr>
        <p:spPr>
          <a:xfrm>
            <a:off x="1956352" y="5332841"/>
            <a:ext cx="2259466" cy="369332"/>
          </a:xfrm>
          <a:prstGeom prst="rect">
            <a:avLst/>
          </a:prstGeom>
          <a:noFill/>
        </p:spPr>
        <p:txBody>
          <a:bodyPr wrap="square" rtlCol="0">
            <a:spAutoFit/>
          </a:bodyPr>
          <a:lstStyle/>
          <a:p>
            <a:r>
              <a:rPr lang="en-US" dirty="0"/>
              <a:t>Universities and RTOs</a:t>
            </a:r>
          </a:p>
        </p:txBody>
      </p:sp>
      <p:sp>
        <p:nvSpPr>
          <p:cNvPr id="38" name="Прямоугольник: скругленные углы 3">
            <a:extLst>
              <a:ext uri="{FF2B5EF4-FFF2-40B4-BE49-F238E27FC236}">
                <a16:creationId xmlns:a16="http://schemas.microsoft.com/office/drawing/2014/main" id="{10D76EF2-EBC8-2E6F-73DC-DCD47FBF1BE9}"/>
              </a:ext>
            </a:extLst>
          </p:cNvPr>
          <p:cNvSpPr/>
          <p:nvPr/>
        </p:nvSpPr>
        <p:spPr>
          <a:xfrm>
            <a:off x="7645928" y="2446972"/>
            <a:ext cx="2697366" cy="963550"/>
          </a:xfrm>
          <a:prstGeom prst="roundRect">
            <a:avLst>
              <a:gd name="adj" fmla="val 0"/>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000"/>
          </a:p>
        </p:txBody>
      </p:sp>
      <p:cxnSp>
        <p:nvCxnSpPr>
          <p:cNvPr id="39" name="Straight Connector 38">
            <a:extLst>
              <a:ext uri="{FF2B5EF4-FFF2-40B4-BE49-F238E27FC236}">
                <a16:creationId xmlns:a16="http://schemas.microsoft.com/office/drawing/2014/main" id="{14696926-51DE-3416-E11A-CD68BAF61AB4}"/>
              </a:ext>
            </a:extLst>
          </p:cNvPr>
          <p:cNvCxnSpPr>
            <a:cxnSpLocks/>
          </p:cNvCxnSpPr>
          <p:nvPr/>
        </p:nvCxnSpPr>
        <p:spPr>
          <a:xfrm>
            <a:off x="7869098" y="2918789"/>
            <a:ext cx="1982331"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40" name="TextBox 39">
            <a:extLst>
              <a:ext uri="{FF2B5EF4-FFF2-40B4-BE49-F238E27FC236}">
                <a16:creationId xmlns:a16="http://schemas.microsoft.com/office/drawing/2014/main" id="{F104165F-13CB-616E-4376-4AF62F3D188D}"/>
              </a:ext>
            </a:extLst>
          </p:cNvPr>
          <p:cNvSpPr txBox="1"/>
          <p:nvPr/>
        </p:nvSpPr>
        <p:spPr>
          <a:xfrm>
            <a:off x="7804149" y="2494755"/>
            <a:ext cx="1982331" cy="461665"/>
          </a:xfrm>
          <a:prstGeom prst="rect">
            <a:avLst/>
          </a:prstGeom>
          <a:noFill/>
        </p:spPr>
        <p:txBody>
          <a:bodyPr wrap="square" rtlCol="0">
            <a:spAutoFit/>
          </a:bodyPr>
          <a:lstStyle/>
          <a:p>
            <a:r>
              <a:rPr lang="en-US" sz="2400" b="1" dirty="0">
                <a:solidFill>
                  <a:schemeClr val="bg1"/>
                </a:solidFill>
              </a:rPr>
              <a:t>INDUSTRY</a:t>
            </a:r>
          </a:p>
        </p:txBody>
      </p:sp>
      <p:sp>
        <p:nvSpPr>
          <p:cNvPr id="41" name="TextBox 40">
            <a:extLst>
              <a:ext uri="{FF2B5EF4-FFF2-40B4-BE49-F238E27FC236}">
                <a16:creationId xmlns:a16="http://schemas.microsoft.com/office/drawing/2014/main" id="{D7E9D0F5-07BD-1D0B-91B6-70EFE06BF505}"/>
              </a:ext>
            </a:extLst>
          </p:cNvPr>
          <p:cNvSpPr txBox="1"/>
          <p:nvPr/>
        </p:nvSpPr>
        <p:spPr>
          <a:xfrm>
            <a:off x="7804149" y="2957824"/>
            <a:ext cx="2259466" cy="369332"/>
          </a:xfrm>
          <a:prstGeom prst="rect">
            <a:avLst/>
          </a:prstGeom>
          <a:noFill/>
        </p:spPr>
        <p:txBody>
          <a:bodyPr wrap="square" rtlCol="0">
            <a:spAutoFit/>
          </a:bodyPr>
          <a:lstStyle/>
          <a:p>
            <a:r>
              <a:rPr lang="en-US" dirty="0">
                <a:solidFill>
                  <a:schemeClr val="bg1"/>
                </a:solidFill>
              </a:rPr>
              <a:t>Scale-up and markets</a:t>
            </a:r>
          </a:p>
        </p:txBody>
      </p:sp>
      <p:sp>
        <p:nvSpPr>
          <p:cNvPr id="42" name="Прямоугольник: скругленные углы 3">
            <a:extLst>
              <a:ext uri="{FF2B5EF4-FFF2-40B4-BE49-F238E27FC236}">
                <a16:creationId xmlns:a16="http://schemas.microsoft.com/office/drawing/2014/main" id="{C11EA3EE-1969-F835-DB2A-1321673D250A}"/>
              </a:ext>
            </a:extLst>
          </p:cNvPr>
          <p:cNvSpPr/>
          <p:nvPr/>
        </p:nvSpPr>
        <p:spPr>
          <a:xfrm>
            <a:off x="7645928" y="4869772"/>
            <a:ext cx="2697366" cy="963550"/>
          </a:xfrm>
          <a:prstGeom prst="roundRect">
            <a:avLst>
              <a:gd name="adj" fmla="val 0"/>
            </a:avLst>
          </a:prstGeom>
          <a:solidFill>
            <a:srgbClr val="A9DCF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ru-RU" sz="2000"/>
          </a:p>
        </p:txBody>
      </p:sp>
      <p:cxnSp>
        <p:nvCxnSpPr>
          <p:cNvPr id="43" name="Straight Connector 42">
            <a:extLst>
              <a:ext uri="{FF2B5EF4-FFF2-40B4-BE49-F238E27FC236}">
                <a16:creationId xmlns:a16="http://schemas.microsoft.com/office/drawing/2014/main" id="{12D45E6A-AF28-6ABF-9487-2B65C3D7F17A}"/>
              </a:ext>
            </a:extLst>
          </p:cNvPr>
          <p:cNvCxnSpPr>
            <a:cxnSpLocks/>
          </p:cNvCxnSpPr>
          <p:nvPr/>
        </p:nvCxnSpPr>
        <p:spPr>
          <a:xfrm>
            <a:off x="7869098" y="5341589"/>
            <a:ext cx="2321796" cy="0"/>
          </a:xfrm>
          <a:prstGeom prst="line">
            <a:avLst/>
          </a:prstGeom>
          <a:ln/>
        </p:spPr>
        <p:style>
          <a:lnRef idx="1">
            <a:schemeClr val="dk1"/>
          </a:lnRef>
          <a:fillRef idx="0">
            <a:schemeClr val="dk1"/>
          </a:fillRef>
          <a:effectRef idx="0">
            <a:schemeClr val="dk1"/>
          </a:effectRef>
          <a:fontRef idx="minor">
            <a:schemeClr val="tx1"/>
          </a:fontRef>
        </p:style>
      </p:cxnSp>
      <p:sp>
        <p:nvSpPr>
          <p:cNvPr id="44" name="TextBox 43">
            <a:extLst>
              <a:ext uri="{FF2B5EF4-FFF2-40B4-BE49-F238E27FC236}">
                <a16:creationId xmlns:a16="http://schemas.microsoft.com/office/drawing/2014/main" id="{021F5980-C2FC-EF89-1FCC-A6DC9E919E34}"/>
              </a:ext>
            </a:extLst>
          </p:cNvPr>
          <p:cNvSpPr txBox="1"/>
          <p:nvPr/>
        </p:nvSpPr>
        <p:spPr>
          <a:xfrm>
            <a:off x="7804149" y="4917555"/>
            <a:ext cx="1982331" cy="461665"/>
          </a:xfrm>
          <a:prstGeom prst="rect">
            <a:avLst/>
          </a:prstGeom>
          <a:noFill/>
        </p:spPr>
        <p:txBody>
          <a:bodyPr wrap="square" rtlCol="0">
            <a:spAutoFit/>
          </a:bodyPr>
          <a:lstStyle/>
          <a:p>
            <a:r>
              <a:rPr lang="en-US" sz="2400" b="1" dirty="0">
                <a:solidFill>
                  <a:schemeClr val="tx1"/>
                </a:solidFill>
              </a:rPr>
              <a:t>POLICY</a:t>
            </a:r>
          </a:p>
        </p:txBody>
      </p:sp>
      <p:sp>
        <p:nvSpPr>
          <p:cNvPr id="45" name="TextBox 44">
            <a:extLst>
              <a:ext uri="{FF2B5EF4-FFF2-40B4-BE49-F238E27FC236}">
                <a16:creationId xmlns:a16="http://schemas.microsoft.com/office/drawing/2014/main" id="{D97E4F45-569B-0C7F-B2D6-418A3D7C8289}"/>
              </a:ext>
            </a:extLst>
          </p:cNvPr>
          <p:cNvSpPr txBox="1"/>
          <p:nvPr/>
        </p:nvSpPr>
        <p:spPr>
          <a:xfrm>
            <a:off x="7804148" y="5380624"/>
            <a:ext cx="2697366" cy="369332"/>
          </a:xfrm>
          <a:prstGeom prst="rect">
            <a:avLst/>
          </a:prstGeom>
          <a:noFill/>
        </p:spPr>
        <p:txBody>
          <a:bodyPr wrap="square" rtlCol="0">
            <a:spAutoFit/>
          </a:bodyPr>
          <a:lstStyle/>
          <a:p>
            <a:r>
              <a:rPr lang="en-US" dirty="0">
                <a:solidFill>
                  <a:schemeClr val="tx1"/>
                </a:solidFill>
              </a:rPr>
              <a:t>Priorities and Instruments</a:t>
            </a:r>
          </a:p>
        </p:txBody>
      </p:sp>
    </p:spTree>
    <p:extLst>
      <p:ext uri="{BB962C8B-B14F-4D97-AF65-F5344CB8AC3E}">
        <p14:creationId xmlns:p14="http://schemas.microsoft.com/office/powerpoint/2010/main" val="60871194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7FAFA"/>
        </a:solidFill>
        <a:effectLst/>
      </p:bgPr>
    </p:bg>
    <p:spTree>
      <p:nvGrpSpPr>
        <p:cNvPr id="1" name=""/>
        <p:cNvGrpSpPr/>
        <p:nvPr/>
      </p:nvGrpSpPr>
      <p:grpSpPr>
        <a:xfrm>
          <a:off x="0" y="0"/>
          <a:ext cx="0" cy="0"/>
          <a:chOff x="0" y="0"/>
          <a:chExt cx="0" cy="0"/>
        </a:xfrm>
      </p:grpSpPr>
      <p:sp>
        <p:nvSpPr>
          <p:cNvPr id="35" name="Rettangolo 34">
            <a:extLst>
              <a:ext uri="{FF2B5EF4-FFF2-40B4-BE49-F238E27FC236}">
                <a16:creationId xmlns:a16="http://schemas.microsoft.com/office/drawing/2014/main" id="{9AD141AE-2C92-4336-A1BA-6C37CD2E02E7}"/>
              </a:ext>
            </a:extLst>
          </p:cNvPr>
          <p:cNvSpPr>
            <a:spLocks noGrp="1"/>
          </p:cNvSpPr>
          <p:nvPr/>
        </p:nvSpPr>
        <p:spPr>
          <a:xfrm>
            <a:off x="11430" y="0"/>
            <a:ext cx="171450" cy="6858000"/>
          </a:xfrm>
          <a:prstGeom prst="rect">
            <a:avLst/>
          </a:prstGeom>
          <a:solidFill>
            <a:srgbClr val="00A6A6"/>
          </a:solidFill>
          <a:ln w="0">
            <a:noFill/>
          </a:ln>
        </p:spPr>
        <p:txBody>
          <a:bodyPr/>
          <a:lstStyle/>
          <a:p>
            <a:endParaRPr lang="it-IT"/>
          </a:p>
        </p:txBody>
      </p:sp>
      <p:sp>
        <p:nvSpPr>
          <p:cNvPr id="2" name="Ovale 1">
            <a:extLst>
              <a:ext uri="{FF2B5EF4-FFF2-40B4-BE49-F238E27FC236}">
                <a16:creationId xmlns:a16="http://schemas.microsoft.com/office/drawing/2014/main" id="{CD8D2A51-B8B1-49C7-A449-ADEB34AEE936}"/>
              </a:ext>
            </a:extLst>
          </p:cNvPr>
          <p:cNvSpPr>
            <a:spLocks noGrp="1"/>
          </p:cNvSpPr>
          <p:nvPr/>
        </p:nvSpPr>
        <p:spPr>
          <a:xfrm>
            <a:off x="10668000" y="0"/>
            <a:ext cx="1524000" cy="1524000"/>
          </a:xfrm>
          <a:prstGeom prst="ellipse">
            <a:avLst/>
          </a:prstGeom>
          <a:solidFill>
            <a:srgbClr val="00A6A6">
              <a:alpha val="7000"/>
            </a:srgbClr>
          </a:solidFill>
          <a:ln w="0">
            <a:noFill/>
          </a:ln>
        </p:spPr>
        <p:txBody>
          <a:bodyPr/>
          <a:lstStyle/>
          <a:p>
            <a:endParaRPr lang="it-IT"/>
          </a:p>
        </p:txBody>
      </p:sp>
      <p:sp>
        <p:nvSpPr>
          <p:cNvPr id="3" name="Rettangolo 2">
            <a:extLst>
              <a:ext uri="{FF2B5EF4-FFF2-40B4-BE49-F238E27FC236}">
                <a16:creationId xmlns:a16="http://schemas.microsoft.com/office/drawing/2014/main" id="{A2951E3D-25E7-4FE6-8EA7-6A9388E9FE83}"/>
              </a:ext>
            </a:extLst>
          </p:cNvPr>
          <p:cNvSpPr>
            <a:spLocks noGrp="1"/>
          </p:cNvSpPr>
          <p:nvPr/>
        </p:nvSpPr>
        <p:spPr>
          <a:xfrm>
            <a:off x="609600" y="342900"/>
            <a:ext cx="5905500" cy="228600"/>
          </a:xfrm>
          <a:prstGeom prst="rect">
            <a:avLst/>
          </a:prstGeom>
          <a:noFill/>
          <a:ln w="0">
            <a:noFill/>
          </a:ln>
        </p:spPr>
        <p:txBody>
          <a:bodyPr wrap="square" lIns="0" tIns="0" rIns="0" bIns="0" anchor="t">
            <a:noAutofit/>
          </a:bodyPr>
          <a:lstStyle/>
          <a:p>
            <a:pPr algn="l">
              <a:lnSpc>
                <a:spcPct val="100000"/>
              </a:lnSpc>
              <a:buNone/>
              <a:defRPr sz="1050" b="1" i="0">
                <a:solidFill>
                  <a:srgbClr val="00A6A6"/>
                </a:solidFill>
                <a:latin typeface="Nimbus Sans"/>
                <a:ea typeface="Nimbus Sans"/>
                <a:cs typeface="Nimbus Sans"/>
              </a:defRPr>
            </a:pPr>
            <a:r>
              <a:rPr sz="2000" b="1" i="0" dirty="0">
                <a:solidFill>
                  <a:srgbClr val="00A6A6"/>
                </a:solidFill>
                <a:latin typeface="Nimbus Sans"/>
                <a:ea typeface="Nimbus Sans"/>
                <a:cs typeface="Nimbus Sans"/>
              </a:rPr>
              <a:t>PLATFORM</a:t>
            </a:r>
          </a:p>
        </p:txBody>
      </p:sp>
      <p:sp>
        <p:nvSpPr>
          <p:cNvPr id="4" name="Rettangolo 3">
            <a:extLst>
              <a:ext uri="{FF2B5EF4-FFF2-40B4-BE49-F238E27FC236}">
                <a16:creationId xmlns:a16="http://schemas.microsoft.com/office/drawing/2014/main" id="{E89E6346-3B21-4462-86DB-AABB1413A07A}"/>
              </a:ext>
            </a:extLst>
          </p:cNvPr>
          <p:cNvSpPr>
            <a:spLocks noGrp="1"/>
          </p:cNvSpPr>
          <p:nvPr/>
        </p:nvSpPr>
        <p:spPr>
          <a:xfrm>
            <a:off x="609600" y="638175"/>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071B2E"/>
                </a:solidFill>
                <a:latin typeface="Nimbus Sans"/>
                <a:ea typeface="Nimbus Sans"/>
                <a:cs typeface="Nimbus Sans"/>
              </a:defRPr>
            </a:pPr>
            <a:r>
              <a:rPr sz="2850" b="1" i="0">
                <a:solidFill>
                  <a:srgbClr val="071B2E"/>
                </a:solidFill>
                <a:latin typeface="Nimbus Sans"/>
                <a:ea typeface="Nimbus Sans"/>
                <a:cs typeface="Nimbus Sans"/>
              </a:rPr>
              <a:t>Comparable data with the context attached</a:t>
            </a:r>
          </a:p>
        </p:txBody>
      </p:sp>
      <p:sp>
        <p:nvSpPr>
          <p:cNvPr id="5" name="Rettangolo con angoli arrotondati 4">
            <a:extLst>
              <a:ext uri="{FF2B5EF4-FFF2-40B4-BE49-F238E27FC236}">
                <a16:creationId xmlns:a16="http://schemas.microsoft.com/office/drawing/2014/main" id="{9424102C-A9FD-47C5-BAB7-208FBFF2FD5E}"/>
              </a:ext>
            </a:extLst>
          </p:cNvPr>
          <p:cNvSpPr>
            <a:spLocks noGrp="1"/>
          </p:cNvSpPr>
          <p:nvPr/>
        </p:nvSpPr>
        <p:spPr>
          <a:xfrm>
            <a:off x="704850" y="1600200"/>
            <a:ext cx="4495800" cy="3429000"/>
          </a:xfrm>
          <a:prstGeom prst="roundRect">
            <a:avLst>
              <a:gd name="adj" fmla="val 6667"/>
            </a:avLst>
          </a:prstGeom>
          <a:solidFill>
            <a:srgbClr val="EFF5F6"/>
          </a:solidFill>
          <a:ln w="9525">
            <a:solidFill>
              <a:srgbClr val="CCDDE1"/>
            </a:solidFill>
            <a:prstDash val="solid"/>
          </a:ln>
        </p:spPr>
        <p:txBody>
          <a:bodyPr/>
          <a:lstStyle/>
          <a:p>
            <a:endParaRPr lang="it-IT" sz="2000"/>
          </a:p>
        </p:txBody>
      </p:sp>
      <p:sp>
        <p:nvSpPr>
          <p:cNvPr id="6" name="Rettangolo 5">
            <a:extLst>
              <a:ext uri="{FF2B5EF4-FFF2-40B4-BE49-F238E27FC236}">
                <a16:creationId xmlns:a16="http://schemas.microsoft.com/office/drawing/2014/main" id="{40156CBE-F595-4388-A11D-36BB7E97E9FD}"/>
              </a:ext>
            </a:extLst>
          </p:cNvPr>
          <p:cNvSpPr>
            <a:spLocks noGrp="1"/>
          </p:cNvSpPr>
          <p:nvPr/>
        </p:nvSpPr>
        <p:spPr>
          <a:xfrm>
            <a:off x="1009650" y="1914525"/>
            <a:ext cx="3524250" cy="266700"/>
          </a:xfrm>
          <a:prstGeom prst="rect">
            <a:avLst/>
          </a:prstGeom>
          <a:noFill/>
          <a:ln w="0">
            <a:noFill/>
          </a:ln>
        </p:spPr>
        <p:txBody>
          <a:bodyPr wrap="square" lIns="0" tIns="0" rIns="0" bIns="0" anchor="t">
            <a:noAutofit/>
          </a:bodyPr>
          <a:lstStyle/>
          <a:p>
            <a:pPr algn="l">
              <a:lnSpc>
                <a:spcPct val="100000"/>
              </a:lnSpc>
              <a:buNone/>
              <a:defRPr sz="1200" b="1" i="0">
                <a:solidFill>
                  <a:srgbClr val="00A6A6"/>
                </a:solidFill>
                <a:latin typeface="Nimbus Sans"/>
                <a:ea typeface="Nimbus Sans"/>
                <a:cs typeface="Nimbus Sans"/>
              </a:defRPr>
            </a:pPr>
            <a:r>
              <a:rPr sz="2000" b="1" i="0">
                <a:solidFill>
                  <a:srgbClr val="00A6A6"/>
                </a:solidFill>
                <a:latin typeface="Nimbus Sans"/>
                <a:ea typeface="Nimbus Sans"/>
                <a:cs typeface="Nimbus Sans"/>
              </a:rPr>
              <a:t>TECHNOLOGY PROFILE</a:t>
            </a:r>
          </a:p>
        </p:txBody>
      </p:sp>
      <p:sp>
        <p:nvSpPr>
          <p:cNvPr id="7" name="Ovale 6">
            <a:extLst>
              <a:ext uri="{FF2B5EF4-FFF2-40B4-BE49-F238E27FC236}">
                <a16:creationId xmlns:a16="http://schemas.microsoft.com/office/drawing/2014/main" id="{48A5AC4D-1E82-44D1-BD39-A86CB2507E1D}"/>
              </a:ext>
            </a:extLst>
          </p:cNvPr>
          <p:cNvSpPr>
            <a:spLocks noGrp="1"/>
          </p:cNvSpPr>
          <p:nvPr/>
        </p:nvSpPr>
        <p:spPr>
          <a:xfrm>
            <a:off x="1028700" y="2400300"/>
            <a:ext cx="133350" cy="133350"/>
          </a:xfrm>
          <a:prstGeom prst="ellipse">
            <a:avLst/>
          </a:prstGeom>
          <a:solidFill>
            <a:srgbClr val="00A6A6"/>
          </a:solidFill>
          <a:ln w="0">
            <a:noFill/>
          </a:ln>
        </p:spPr>
        <p:txBody>
          <a:bodyPr/>
          <a:lstStyle/>
          <a:p>
            <a:endParaRPr lang="it-IT" sz="2000"/>
          </a:p>
        </p:txBody>
      </p:sp>
      <p:sp>
        <p:nvSpPr>
          <p:cNvPr id="8" name="Rettangolo 7">
            <a:extLst>
              <a:ext uri="{FF2B5EF4-FFF2-40B4-BE49-F238E27FC236}">
                <a16:creationId xmlns:a16="http://schemas.microsoft.com/office/drawing/2014/main" id="{9A8AB60A-97CB-4995-8BBA-15C56C94EE06}"/>
              </a:ext>
            </a:extLst>
          </p:cNvPr>
          <p:cNvSpPr>
            <a:spLocks noGrp="1"/>
          </p:cNvSpPr>
          <p:nvPr/>
        </p:nvSpPr>
        <p:spPr>
          <a:xfrm>
            <a:off x="1323975" y="2333625"/>
            <a:ext cx="3238500" cy="266700"/>
          </a:xfrm>
          <a:prstGeom prst="rect">
            <a:avLst/>
          </a:prstGeom>
          <a:noFill/>
          <a:ln w="0">
            <a:noFill/>
          </a:ln>
        </p:spPr>
        <p:txBody>
          <a:bodyPr wrap="square" lIns="0" tIns="0" rIns="0" bIns="0" anchor="ctr">
            <a:noAutofit/>
          </a:bodyPr>
          <a:lstStyle/>
          <a:p>
            <a:pPr algn="l">
              <a:lnSpc>
                <a:spcPct val="100000"/>
              </a:lnSpc>
              <a:buNone/>
              <a:defRPr sz="1425" b="0" i="0">
                <a:solidFill>
                  <a:srgbClr val="10283B"/>
                </a:solidFill>
                <a:latin typeface="Nimbus Sans"/>
                <a:ea typeface="Nimbus Sans"/>
                <a:cs typeface="Nimbus Sans"/>
              </a:defRPr>
            </a:pPr>
            <a:r>
              <a:rPr sz="2000" b="0" i="0">
                <a:solidFill>
                  <a:srgbClr val="10283B"/>
                </a:solidFill>
                <a:latin typeface="Nimbus Sans"/>
                <a:ea typeface="Nimbus Sans"/>
                <a:cs typeface="Nimbus Sans"/>
              </a:rPr>
              <a:t>chemistry / technology</a:t>
            </a:r>
          </a:p>
        </p:txBody>
      </p:sp>
      <p:sp>
        <p:nvSpPr>
          <p:cNvPr id="9" name="Ovale 8">
            <a:extLst>
              <a:ext uri="{FF2B5EF4-FFF2-40B4-BE49-F238E27FC236}">
                <a16:creationId xmlns:a16="http://schemas.microsoft.com/office/drawing/2014/main" id="{82792CCD-A879-4F72-A530-F3F2F7E4FE77}"/>
              </a:ext>
            </a:extLst>
          </p:cNvPr>
          <p:cNvSpPr>
            <a:spLocks noGrp="1"/>
          </p:cNvSpPr>
          <p:nvPr/>
        </p:nvSpPr>
        <p:spPr>
          <a:xfrm>
            <a:off x="1028700" y="2857500"/>
            <a:ext cx="133350" cy="133350"/>
          </a:xfrm>
          <a:prstGeom prst="ellipse">
            <a:avLst/>
          </a:prstGeom>
          <a:solidFill>
            <a:srgbClr val="00A6A6"/>
          </a:solidFill>
          <a:ln w="0">
            <a:noFill/>
          </a:ln>
        </p:spPr>
        <p:txBody>
          <a:bodyPr/>
          <a:lstStyle/>
          <a:p>
            <a:endParaRPr lang="it-IT" sz="2000"/>
          </a:p>
        </p:txBody>
      </p:sp>
      <p:sp>
        <p:nvSpPr>
          <p:cNvPr id="10" name="Rettangolo 9">
            <a:extLst>
              <a:ext uri="{FF2B5EF4-FFF2-40B4-BE49-F238E27FC236}">
                <a16:creationId xmlns:a16="http://schemas.microsoft.com/office/drawing/2014/main" id="{CBF0B406-3361-47D2-922C-F0686B3A0450}"/>
              </a:ext>
            </a:extLst>
          </p:cNvPr>
          <p:cNvSpPr>
            <a:spLocks noGrp="1"/>
          </p:cNvSpPr>
          <p:nvPr/>
        </p:nvSpPr>
        <p:spPr>
          <a:xfrm>
            <a:off x="1323975" y="2790825"/>
            <a:ext cx="3238500" cy="266700"/>
          </a:xfrm>
          <a:prstGeom prst="rect">
            <a:avLst/>
          </a:prstGeom>
          <a:noFill/>
          <a:ln w="0">
            <a:noFill/>
          </a:ln>
        </p:spPr>
        <p:txBody>
          <a:bodyPr wrap="square" lIns="0" tIns="0" rIns="0" bIns="0" anchor="ctr">
            <a:noAutofit/>
          </a:bodyPr>
          <a:lstStyle/>
          <a:p>
            <a:pPr algn="l">
              <a:lnSpc>
                <a:spcPct val="100000"/>
              </a:lnSpc>
              <a:buNone/>
              <a:defRPr sz="1425" b="0" i="0">
                <a:solidFill>
                  <a:srgbClr val="10283B"/>
                </a:solidFill>
                <a:latin typeface="Nimbus Sans"/>
                <a:ea typeface="Nimbus Sans"/>
                <a:cs typeface="Nimbus Sans"/>
              </a:defRPr>
            </a:pPr>
            <a:r>
              <a:rPr sz="2000" b="0" i="0" dirty="0">
                <a:solidFill>
                  <a:srgbClr val="10283B"/>
                </a:solidFill>
                <a:latin typeface="Nimbus Sans"/>
                <a:ea typeface="Nimbus Sans"/>
                <a:cs typeface="Nimbus Sans"/>
              </a:rPr>
              <a:t>TRL + MRL</a:t>
            </a:r>
          </a:p>
        </p:txBody>
      </p:sp>
      <p:sp>
        <p:nvSpPr>
          <p:cNvPr id="11" name="Ovale 10">
            <a:extLst>
              <a:ext uri="{FF2B5EF4-FFF2-40B4-BE49-F238E27FC236}">
                <a16:creationId xmlns:a16="http://schemas.microsoft.com/office/drawing/2014/main" id="{61CD4B8C-7341-423C-8BC4-EC6B746F2959}"/>
              </a:ext>
            </a:extLst>
          </p:cNvPr>
          <p:cNvSpPr>
            <a:spLocks noGrp="1"/>
          </p:cNvSpPr>
          <p:nvPr/>
        </p:nvSpPr>
        <p:spPr>
          <a:xfrm>
            <a:off x="1028700" y="3314700"/>
            <a:ext cx="133350" cy="133350"/>
          </a:xfrm>
          <a:prstGeom prst="ellipse">
            <a:avLst/>
          </a:prstGeom>
          <a:solidFill>
            <a:srgbClr val="071B2E"/>
          </a:solidFill>
          <a:ln w="0">
            <a:noFill/>
          </a:ln>
        </p:spPr>
        <p:txBody>
          <a:bodyPr/>
          <a:lstStyle/>
          <a:p>
            <a:endParaRPr lang="it-IT" sz="2000"/>
          </a:p>
        </p:txBody>
      </p:sp>
      <p:sp>
        <p:nvSpPr>
          <p:cNvPr id="12" name="Rettangolo 11">
            <a:extLst>
              <a:ext uri="{FF2B5EF4-FFF2-40B4-BE49-F238E27FC236}">
                <a16:creationId xmlns:a16="http://schemas.microsoft.com/office/drawing/2014/main" id="{05B5B497-4D1F-471D-B9DA-4919E62DCD81}"/>
              </a:ext>
            </a:extLst>
          </p:cNvPr>
          <p:cNvSpPr>
            <a:spLocks noGrp="1"/>
          </p:cNvSpPr>
          <p:nvPr/>
        </p:nvSpPr>
        <p:spPr>
          <a:xfrm>
            <a:off x="1323975" y="3248025"/>
            <a:ext cx="3238500" cy="266700"/>
          </a:xfrm>
          <a:prstGeom prst="rect">
            <a:avLst/>
          </a:prstGeom>
          <a:noFill/>
          <a:ln w="0">
            <a:noFill/>
          </a:ln>
        </p:spPr>
        <p:txBody>
          <a:bodyPr wrap="square" lIns="0" tIns="0" rIns="0" bIns="0" anchor="ctr">
            <a:noAutofit/>
          </a:bodyPr>
          <a:lstStyle/>
          <a:p>
            <a:pPr algn="l">
              <a:lnSpc>
                <a:spcPct val="100000"/>
              </a:lnSpc>
              <a:buNone/>
              <a:defRPr sz="1425" b="0" i="0">
                <a:solidFill>
                  <a:srgbClr val="10283B"/>
                </a:solidFill>
                <a:latin typeface="Nimbus Sans"/>
                <a:ea typeface="Nimbus Sans"/>
                <a:cs typeface="Nimbus Sans"/>
              </a:defRPr>
            </a:pPr>
            <a:r>
              <a:rPr sz="2000" b="0" i="0">
                <a:solidFill>
                  <a:srgbClr val="10283B"/>
                </a:solidFill>
                <a:latin typeface="Nimbus Sans"/>
                <a:ea typeface="Nimbus Sans"/>
                <a:cs typeface="Nimbus Sans"/>
              </a:rPr>
              <a:t>application</a:t>
            </a:r>
          </a:p>
        </p:txBody>
      </p:sp>
      <p:sp>
        <p:nvSpPr>
          <p:cNvPr id="13" name="Ovale 12">
            <a:extLst>
              <a:ext uri="{FF2B5EF4-FFF2-40B4-BE49-F238E27FC236}">
                <a16:creationId xmlns:a16="http://schemas.microsoft.com/office/drawing/2014/main" id="{7015C95F-7F0F-43D3-9972-B198EDDCE84A}"/>
              </a:ext>
            </a:extLst>
          </p:cNvPr>
          <p:cNvSpPr>
            <a:spLocks noGrp="1"/>
          </p:cNvSpPr>
          <p:nvPr/>
        </p:nvSpPr>
        <p:spPr>
          <a:xfrm>
            <a:off x="1028700" y="3771900"/>
            <a:ext cx="133350" cy="133350"/>
          </a:xfrm>
          <a:prstGeom prst="ellipse">
            <a:avLst/>
          </a:prstGeom>
          <a:solidFill>
            <a:srgbClr val="071B2E"/>
          </a:solidFill>
          <a:ln w="0">
            <a:noFill/>
          </a:ln>
        </p:spPr>
        <p:txBody>
          <a:bodyPr/>
          <a:lstStyle/>
          <a:p>
            <a:endParaRPr lang="it-IT" sz="2000"/>
          </a:p>
        </p:txBody>
      </p:sp>
      <p:sp>
        <p:nvSpPr>
          <p:cNvPr id="14" name="Rettangolo 13">
            <a:extLst>
              <a:ext uri="{FF2B5EF4-FFF2-40B4-BE49-F238E27FC236}">
                <a16:creationId xmlns:a16="http://schemas.microsoft.com/office/drawing/2014/main" id="{07BAE7ED-799F-4C3A-8A4F-85DD26561B91}"/>
              </a:ext>
            </a:extLst>
          </p:cNvPr>
          <p:cNvSpPr>
            <a:spLocks noGrp="1"/>
          </p:cNvSpPr>
          <p:nvPr/>
        </p:nvSpPr>
        <p:spPr>
          <a:xfrm>
            <a:off x="1323975" y="3705225"/>
            <a:ext cx="3238500" cy="266700"/>
          </a:xfrm>
          <a:prstGeom prst="rect">
            <a:avLst/>
          </a:prstGeom>
          <a:noFill/>
          <a:ln w="0">
            <a:noFill/>
          </a:ln>
        </p:spPr>
        <p:txBody>
          <a:bodyPr wrap="square" lIns="0" tIns="0" rIns="0" bIns="0" anchor="ctr">
            <a:noAutofit/>
          </a:bodyPr>
          <a:lstStyle/>
          <a:p>
            <a:pPr algn="l">
              <a:lnSpc>
                <a:spcPct val="100000"/>
              </a:lnSpc>
              <a:buNone/>
              <a:defRPr sz="1425" b="0" i="0">
                <a:solidFill>
                  <a:srgbClr val="10283B"/>
                </a:solidFill>
                <a:latin typeface="Nimbus Sans"/>
                <a:ea typeface="Nimbus Sans"/>
                <a:cs typeface="Nimbus Sans"/>
              </a:defRPr>
            </a:pPr>
            <a:r>
              <a:rPr sz="2000" b="0" i="0">
                <a:solidFill>
                  <a:srgbClr val="10283B"/>
                </a:solidFill>
                <a:latin typeface="Nimbus Sans"/>
                <a:ea typeface="Nimbus Sans"/>
                <a:cs typeface="Nimbus Sans"/>
              </a:rPr>
              <a:t>benefits and gaps</a:t>
            </a:r>
          </a:p>
        </p:txBody>
      </p:sp>
      <p:sp>
        <p:nvSpPr>
          <p:cNvPr id="15" name="Ovale 14">
            <a:extLst>
              <a:ext uri="{FF2B5EF4-FFF2-40B4-BE49-F238E27FC236}">
                <a16:creationId xmlns:a16="http://schemas.microsoft.com/office/drawing/2014/main" id="{A4BCFA84-5B4F-47AF-8713-38BFC623824A}"/>
              </a:ext>
            </a:extLst>
          </p:cNvPr>
          <p:cNvSpPr>
            <a:spLocks noGrp="1"/>
          </p:cNvSpPr>
          <p:nvPr/>
        </p:nvSpPr>
        <p:spPr>
          <a:xfrm>
            <a:off x="1028700" y="4229100"/>
            <a:ext cx="133350" cy="133350"/>
          </a:xfrm>
          <a:prstGeom prst="ellipse">
            <a:avLst/>
          </a:prstGeom>
          <a:solidFill>
            <a:srgbClr val="071B2E"/>
          </a:solidFill>
          <a:ln w="0">
            <a:noFill/>
          </a:ln>
        </p:spPr>
        <p:txBody>
          <a:bodyPr/>
          <a:lstStyle/>
          <a:p>
            <a:endParaRPr lang="it-IT" sz="2000"/>
          </a:p>
        </p:txBody>
      </p:sp>
      <p:sp>
        <p:nvSpPr>
          <p:cNvPr id="16" name="Rettangolo 15">
            <a:extLst>
              <a:ext uri="{FF2B5EF4-FFF2-40B4-BE49-F238E27FC236}">
                <a16:creationId xmlns:a16="http://schemas.microsoft.com/office/drawing/2014/main" id="{3B2BEB4D-AA8D-4FA0-B95F-E76F03426807}"/>
              </a:ext>
            </a:extLst>
          </p:cNvPr>
          <p:cNvSpPr>
            <a:spLocks noGrp="1"/>
          </p:cNvSpPr>
          <p:nvPr/>
        </p:nvSpPr>
        <p:spPr>
          <a:xfrm>
            <a:off x="1323975" y="4162425"/>
            <a:ext cx="3238500" cy="266700"/>
          </a:xfrm>
          <a:prstGeom prst="rect">
            <a:avLst/>
          </a:prstGeom>
          <a:noFill/>
          <a:ln w="0">
            <a:noFill/>
          </a:ln>
        </p:spPr>
        <p:txBody>
          <a:bodyPr wrap="square" lIns="0" tIns="0" rIns="0" bIns="0" anchor="ctr">
            <a:noAutofit/>
          </a:bodyPr>
          <a:lstStyle/>
          <a:p>
            <a:pPr algn="l">
              <a:lnSpc>
                <a:spcPct val="100000"/>
              </a:lnSpc>
              <a:buNone/>
              <a:defRPr sz="1425" b="0" i="0">
                <a:solidFill>
                  <a:srgbClr val="10283B"/>
                </a:solidFill>
                <a:latin typeface="Nimbus Sans"/>
                <a:ea typeface="Nimbus Sans"/>
                <a:cs typeface="Nimbus Sans"/>
              </a:defRPr>
            </a:pPr>
            <a:r>
              <a:rPr sz="2000" b="0" i="0">
                <a:solidFill>
                  <a:srgbClr val="10283B"/>
                </a:solidFill>
                <a:latin typeface="Nimbus Sans"/>
                <a:ea typeface="Nimbus Sans"/>
                <a:cs typeface="Nimbus Sans"/>
              </a:rPr>
              <a:t>timeline and projects</a:t>
            </a:r>
          </a:p>
        </p:txBody>
      </p:sp>
      <p:sp>
        <p:nvSpPr>
          <p:cNvPr id="17" name="Freccia di espansione 16">
            <a:extLst>
              <a:ext uri="{FF2B5EF4-FFF2-40B4-BE49-F238E27FC236}">
                <a16:creationId xmlns:a16="http://schemas.microsoft.com/office/drawing/2014/main" id="{D826E3EB-BBF2-4225-8EC3-3067502070CA}"/>
              </a:ext>
            </a:extLst>
          </p:cNvPr>
          <p:cNvSpPr>
            <a:spLocks noGrp="1"/>
          </p:cNvSpPr>
          <p:nvPr/>
        </p:nvSpPr>
        <p:spPr>
          <a:xfrm>
            <a:off x="5562600" y="2905125"/>
            <a:ext cx="685800" cy="742950"/>
          </a:xfrm>
          <a:prstGeom prst="chevron">
            <a:avLst/>
          </a:prstGeom>
          <a:solidFill>
            <a:srgbClr val="00A6A6"/>
          </a:solidFill>
          <a:ln w="0">
            <a:noFill/>
          </a:ln>
        </p:spPr>
        <p:txBody>
          <a:bodyPr/>
          <a:lstStyle/>
          <a:p>
            <a:endParaRPr lang="it-IT" sz="2000"/>
          </a:p>
        </p:txBody>
      </p:sp>
      <p:sp>
        <p:nvSpPr>
          <p:cNvPr id="18" name="Rettangolo con angoli arrotondati 17">
            <a:extLst>
              <a:ext uri="{FF2B5EF4-FFF2-40B4-BE49-F238E27FC236}">
                <a16:creationId xmlns:a16="http://schemas.microsoft.com/office/drawing/2014/main" id="{E6058659-2318-4584-829F-9D8176A4FDB5}"/>
              </a:ext>
            </a:extLst>
          </p:cNvPr>
          <p:cNvSpPr>
            <a:spLocks noGrp="1"/>
          </p:cNvSpPr>
          <p:nvPr/>
        </p:nvSpPr>
        <p:spPr>
          <a:xfrm>
            <a:off x="6610350" y="1600200"/>
            <a:ext cx="4667250" cy="3429000"/>
          </a:xfrm>
          <a:prstGeom prst="roundRect">
            <a:avLst>
              <a:gd name="adj" fmla="val 6667"/>
            </a:avLst>
          </a:prstGeom>
          <a:solidFill>
            <a:srgbClr val="071B2E"/>
          </a:solidFill>
          <a:ln w="0">
            <a:noFill/>
          </a:ln>
        </p:spPr>
        <p:txBody>
          <a:bodyPr/>
          <a:lstStyle/>
          <a:p>
            <a:endParaRPr lang="it-IT" sz="2000"/>
          </a:p>
        </p:txBody>
      </p:sp>
      <p:sp>
        <p:nvSpPr>
          <p:cNvPr id="19" name="Rettangolo 18">
            <a:extLst>
              <a:ext uri="{FF2B5EF4-FFF2-40B4-BE49-F238E27FC236}">
                <a16:creationId xmlns:a16="http://schemas.microsoft.com/office/drawing/2014/main" id="{0BCF8BC2-0E20-4D32-B44F-B81AD439B246}"/>
              </a:ext>
            </a:extLst>
          </p:cNvPr>
          <p:cNvSpPr>
            <a:spLocks noGrp="1"/>
          </p:cNvSpPr>
          <p:nvPr/>
        </p:nvSpPr>
        <p:spPr>
          <a:xfrm>
            <a:off x="6934200" y="1914525"/>
            <a:ext cx="3714750" cy="266700"/>
          </a:xfrm>
          <a:prstGeom prst="rect">
            <a:avLst/>
          </a:prstGeom>
          <a:noFill/>
          <a:ln w="0">
            <a:noFill/>
          </a:ln>
        </p:spPr>
        <p:txBody>
          <a:bodyPr wrap="square" lIns="0" tIns="0" rIns="0" bIns="0" anchor="t">
            <a:noAutofit/>
          </a:bodyPr>
          <a:lstStyle/>
          <a:p>
            <a:pPr algn="l">
              <a:lnSpc>
                <a:spcPct val="100000"/>
              </a:lnSpc>
              <a:buNone/>
              <a:defRPr sz="1200" b="1" i="0">
                <a:solidFill>
                  <a:srgbClr val="5AD4D8"/>
                </a:solidFill>
                <a:latin typeface="Nimbus Sans"/>
                <a:ea typeface="Nimbus Sans"/>
                <a:cs typeface="Nimbus Sans"/>
              </a:defRPr>
            </a:pPr>
            <a:r>
              <a:rPr sz="2000" b="1" i="0">
                <a:solidFill>
                  <a:srgbClr val="5AD4D8"/>
                </a:solidFill>
                <a:latin typeface="Nimbus Sans"/>
                <a:ea typeface="Nimbus Sans"/>
                <a:cs typeface="Nimbus Sans"/>
              </a:rPr>
              <a:t>COMPARABLE EVIDENCE</a:t>
            </a:r>
          </a:p>
        </p:txBody>
      </p:sp>
      <p:sp>
        <p:nvSpPr>
          <p:cNvPr id="20" name="Rettangolo 19">
            <a:extLst>
              <a:ext uri="{FF2B5EF4-FFF2-40B4-BE49-F238E27FC236}">
                <a16:creationId xmlns:a16="http://schemas.microsoft.com/office/drawing/2014/main" id="{05B8B9C1-B0A3-4D77-9344-19067EC83F8C}"/>
              </a:ext>
            </a:extLst>
          </p:cNvPr>
          <p:cNvSpPr>
            <a:spLocks noGrp="1"/>
          </p:cNvSpPr>
          <p:nvPr/>
        </p:nvSpPr>
        <p:spPr>
          <a:xfrm>
            <a:off x="6934200" y="2352675"/>
            <a:ext cx="438150" cy="266700"/>
          </a:xfrm>
          <a:prstGeom prst="rect">
            <a:avLst/>
          </a:prstGeom>
          <a:noFill/>
          <a:ln w="0">
            <a:noFill/>
          </a:ln>
        </p:spPr>
        <p:txBody>
          <a:bodyPr wrap="square" lIns="0" tIns="0" rIns="0" bIns="0" anchor="t">
            <a:noAutofit/>
          </a:bodyPr>
          <a:lstStyle/>
          <a:p>
            <a:pPr algn="l">
              <a:lnSpc>
                <a:spcPct val="100000"/>
              </a:lnSpc>
              <a:buNone/>
              <a:defRPr sz="1275" b="1" i="0">
                <a:solidFill>
                  <a:srgbClr val="9AD83D"/>
                </a:solidFill>
                <a:latin typeface="Nimbus Sans"/>
                <a:ea typeface="Nimbus Sans"/>
                <a:cs typeface="Nimbus Sans"/>
              </a:defRPr>
            </a:pPr>
            <a:r>
              <a:rPr sz="2000" b="1" i="0">
                <a:solidFill>
                  <a:srgbClr val="9AD83D"/>
                </a:solidFill>
                <a:latin typeface="Nimbus Sans"/>
                <a:ea typeface="Nimbus Sans"/>
                <a:cs typeface="Nimbus Sans"/>
              </a:rPr>
              <a:t>01</a:t>
            </a:r>
          </a:p>
        </p:txBody>
      </p:sp>
      <p:sp>
        <p:nvSpPr>
          <p:cNvPr id="21" name="Rettangolo 20">
            <a:extLst>
              <a:ext uri="{FF2B5EF4-FFF2-40B4-BE49-F238E27FC236}">
                <a16:creationId xmlns:a16="http://schemas.microsoft.com/office/drawing/2014/main" id="{F54DEC15-CB47-4276-B58B-A909228AF713}"/>
              </a:ext>
            </a:extLst>
          </p:cNvPr>
          <p:cNvSpPr>
            <a:spLocks noGrp="1"/>
          </p:cNvSpPr>
          <p:nvPr/>
        </p:nvSpPr>
        <p:spPr>
          <a:xfrm>
            <a:off x="7524750" y="2333625"/>
            <a:ext cx="3238500" cy="285750"/>
          </a:xfrm>
          <a:prstGeom prst="rect">
            <a:avLst/>
          </a:prstGeom>
          <a:noFill/>
          <a:ln w="0">
            <a:noFill/>
          </a:ln>
        </p:spPr>
        <p:txBody>
          <a:bodyPr wrap="square" lIns="0" tIns="0" rIns="0" bIns="0" anchor="ctr">
            <a:noAutofit/>
          </a:bodyPr>
          <a:lstStyle/>
          <a:p>
            <a:pPr algn="l">
              <a:lnSpc>
                <a:spcPct val="100000"/>
              </a:lnSpc>
              <a:buNone/>
              <a:defRPr sz="1350" b="0" i="0">
                <a:solidFill>
                  <a:srgbClr val="F7FAFA"/>
                </a:solidFill>
                <a:latin typeface="Nimbus Sans"/>
                <a:ea typeface="Nimbus Sans"/>
                <a:cs typeface="Nimbus Sans"/>
              </a:defRPr>
            </a:pPr>
            <a:r>
              <a:rPr sz="2000" b="0" i="0">
                <a:solidFill>
                  <a:srgbClr val="F7FAFA"/>
                </a:solidFill>
                <a:latin typeface="Nimbus Sans"/>
                <a:ea typeface="Nimbus Sans"/>
                <a:cs typeface="Nimbus Sans"/>
              </a:rPr>
              <a:t>KPI + unit</a:t>
            </a:r>
          </a:p>
        </p:txBody>
      </p:sp>
      <p:sp>
        <p:nvSpPr>
          <p:cNvPr id="22" name="Rettangolo 21">
            <a:extLst>
              <a:ext uri="{FF2B5EF4-FFF2-40B4-BE49-F238E27FC236}">
                <a16:creationId xmlns:a16="http://schemas.microsoft.com/office/drawing/2014/main" id="{4CBBE9F3-9CFF-42F1-A1FD-8292FB067A67}"/>
              </a:ext>
            </a:extLst>
          </p:cNvPr>
          <p:cNvSpPr>
            <a:spLocks noGrp="1"/>
          </p:cNvSpPr>
          <p:nvPr/>
        </p:nvSpPr>
        <p:spPr>
          <a:xfrm>
            <a:off x="6934200" y="2809875"/>
            <a:ext cx="438150" cy="266700"/>
          </a:xfrm>
          <a:prstGeom prst="rect">
            <a:avLst/>
          </a:prstGeom>
          <a:noFill/>
          <a:ln w="0">
            <a:noFill/>
          </a:ln>
        </p:spPr>
        <p:txBody>
          <a:bodyPr wrap="square" lIns="0" tIns="0" rIns="0" bIns="0" anchor="t">
            <a:noAutofit/>
          </a:bodyPr>
          <a:lstStyle/>
          <a:p>
            <a:pPr algn="l">
              <a:lnSpc>
                <a:spcPct val="100000"/>
              </a:lnSpc>
              <a:buNone/>
              <a:defRPr sz="1275" b="1" i="0">
                <a:solidFill>
                  <a:srgbClr val="9AD83D"/>
                </a:solidFill>
                <a:latin typeface="Nimbus Sans"/>
                <a:ea typeface="Nimbus Sans"/>
                <a:cs typeface="Nimbus Sans"/>
              </a:defRPr>
            </a:pPr>
            <a:r>
              <a:rPr sz="2000" b="1" i="0">
                <a:solidFill>
                  <a:srgbClr val="9AD83D"/>
                </a:solidFill>
                <a:latin typeface="Nimbus Sans"/>
                <a:ea typeface="Nimbus Sans"/>
                <a:cs typeface="Nimbus Sans"/>
              </a:rPr>
              <a:t>02</a:t>
            </a:r>
          </a:p>
        </p:txBody>
      </p:sp>
      <p:sp>
        <p:nvSpPr>
          <p:cNvPr id="23" name="Rettangolo 22">
            <a:extLst>
              <a:ext uri="{FF2B5EF4-FFF2-40B4-BE49-F238E27FC236}">
                <a16:creationId xmlns:a16="http://schemas.microsoft.com/office/drawing/2014/main" id="{30BB9CC4-A9C6-4D13-B3E4-9AF01D8EEE85}"/>
              </a:ext>
            </a:extLst>
          </p:cNvPr>
          <p:cNvSpPr>
            <a:spLocks noGrp="1"/>
          </p:cNvSpPr>
          <p:nvPr/>
        </p:nvSpPr>
        <p:spPr>
          <a:xfrm>
            <a:off x="7524750" y="2790825"/>
            <a:ext cx="3238500" cy="285750"/>
          </a:xfrm>
          <a:prstGeom prst="rect">
            <a:avLst/>
          </a:prstGeom>
          <a:noFill/>
          <a:ln w="0">
            <a:noFill/>
          </a:ln>
        </p:spPr>
        <p:txBody>
          <a:bodyPr wrap="square" lIns="0" tIns="0" rIns="0" bIns="0" anchor="ctr">
            <a:noAutofit/>
          </a:bodyPr>
          <a:lstStyle/>
          <a:p>
            <a:pPr algn="l">
              <a:lnSpc>
                <a:spcPct val="100000"/>
              </a:lnSpc>
              <a:buNone/>
              <a:defRPr sz="1350" b="0" i="0">
                <a:solidFill>
                  <a:srgbClr val="F7FAFA"/>
                </a:solidFill>
                <a:latin typeface="Nimbus Sans"/>
                <a:ea typeface="Nimbus Sans"/>
                <a:cs typeface="Nimbus Sans"/>
              </a:defRPr>
            </a:pPr>
            <a:r>
              <a:rPr sz="2000" b="0" i="0">
                <a:solidFill>
                  <a:srgbClr val="F7FAFA"/>
                </a:solidFill>
                <a:latin typeface="Nimbus Sans"/>
                <a:ea typeface="Nimbus Sans"/>
                <a:cs typeface="Nimbus Sans"/>
              </a:rPr>
              <a:t>level: material / cell / pack</a:t>
            </a:r>
          </a:p>
        </p:txBody>
      </p:sp>
      <p:sp>
        <p:nvSpPr>
          <p:cNvPr id="24" name="Rettangolo 23">
            <a:extLst>
              <a:ext uri="{FF2B5EF4-FFF2-40B4-BE49-F238E27FC236}">
                <a16:creationId xmlns:a16="http://schemas.microsoft.com/office/drawing/2014/main" id="{DE238322-C7A9-47D8-90E4-28F9BA0CDEBD}"/>
              </a:ext>
            </a:extLst>
          </p:cNvPr>
          <p:cNvSpPr>
            <a:spLocks noGrp="1"/>
          </p:cNvSpPr>
          <p:nvPr/>
        </p:nvSpPr>
        <p:spPr>
          <a:xfrm>
            <a:off x="6934200" y="3267075"/>
            <a:ext cx="438150" cy="266700"/>
          </a:xfrm>
          <a:prstGeom prst="rect">
            <a:avLst/>
          </a:prstGeom>
          <a:noFill/>
          <a:ln w="0">
            <a:noFill/>
          </a:ln>
        </p:spPr>
        <p:txBody>
          <a:bodyPr wrap="square" lIns="0" tIns="0" rIns="0" bIns="0" anchor="t">
            <a:noAutofit/>
          </a:bodyPr>
          <a:lstStyle/>
          <a:p>
            <a:pPr algn="l">
              <a:lnSpc>
                <a:spcPct val="100000"/>
              </a:lnSpc>
              <a:buNone/>
              <a:defRPr sz="1275" b="1" i="0">
                <a:solidFill>
                  <a:srgbClr val="9AD83D"/>
                </a:solidFill>
                <a:latin typeface="Nimbus Sans"/>
                <a:ea typeface="Nimbus Sans"/>
                <a:cs typeface="Nimbus Sans"/>
              </a:defRPr>
            </a:pPr>
            <a:r>
              <a:rPr sz="2000" b="1" i="0">
                <a:solidFill>
                  <a:srgbClr val="9AD83D"/>
                </a:solidFill>
                <a:latin typeface="Nimbus Sans"/>
                <a:ea typeface="Nimbus Sans"/>
                <a:cs typeface="Nimbus Sans"/>
              </a:rPr>
              <a:t>03</a:t>
            </a:r>
          </a:p>
        </p:txBody>
      </p:sp>
      <p:sp>
        <p:nvSpPr>
          <p:cNvPr id="25" name="Rettangolo 24">
            <a:extLst>
              <a:ext uri="{FF2B5EF4-FFF2-40B4-BE49-F238E27FC236}">
                <a16:creationId xmlns:a16="http://schemas.microsoft.com/office/drawing/2014/main" id="{E47A6EC1-C1EC-4BAD-8DA4-F8581DFFDC94}"/>
              </a:ext>
            </a:extLst>
          </p:cNvPr>
          <p:cNvSpPr>
            <a:spLocks noGrp="1"/>
          </p:cNvSpPr>
          <p:nvPr/>
        </p:nvSpPr>
        <p:spPr>
          <a:xfrm>
            <a:off x="7524750" y="3248025"/>
            <a:ext cx="3238500" cy="285750"/>
          </a:xfrm>
          <a:prstGeom prst="rect">
            <a:avLst/>
          </a:prstGeom>
          <a:noFill/>
          <a:ln w="0">
            <a:noFill/>
          </a:ln>
        </p:spPr>
        <p:txBody>
          <a:bodyPr wrap="square" lIns="0" tIns="0" rIns="0" bIns="0" anchor="ctr">
            <a:noAutofit/>
          </a:bodyPr>
          <a:lstStyle/>
          <a:p>
            <a:pPr algn="l">
              <a:lnSpc>
                <a:spcPct val="100000"/>
              </a:lnSpc>
              <a:buNone/>
              <a:defRPr sz="1350" b="0" i="0">
                <a:solidFill>
                  <a:srgbClr val="F7FAFA"/>
                </a:solidFill>
                <a:latin typeface="Nimbus Sans"/>
                <a:ea typeface="Nimbus Sans"/>
                <a:cs typeface="Nimbus Sans"/>
              </a:defRPr>
            </a:pPr>
            <a:r>
              <a:rPr sz="2000" b="0" i="0">
                <a:solidFill>
                  <a:srgbClr val="F7FAFA"/>
                </a:solidFill>
                <a:latin typeface="Nimbus Sans"/>
                <a:ea typeface="Nimbus Sans"/>
                <a:cs typeface="Nimbus Sans"/>
              </a:rPr>
              <a:t>measurement conditions</a:t>
            </a:r>
          </a:p>
        </p:txBody>
      </p:sp>
      <p:sp>
        <p:nvSpPr>
          <p:cNvPr id="26" name="Rettangolo 25">
            <a:extLst>
              <a:ext uri="{FF2B5EF4-FFF2-40B4-BE49-F238E27FC236}">
                <a16:creationId xmlns:a16="http://schemas.microsoft.com/office/drawing/2014/main" id="{D7D08C63-3DF1-4B12-BF54-59F047168A0C}"/>
              </a:ext>
            </a:extLst>
          </p:cNvPr>
          <p:cNvSpPr>
            <a:spLocks noGrp="1"/>
          </p:cNvSpPr>
          <p:nvPr/>
        </p:nvSpPr>
        <p:spPr>
          <a:xfrm>
            <a:off x="6934200" y="3724275"/>
            <a:ext cx="438150" cy="266700"/>
          </a:xfrm>
          <a:prstGeom prst="rect">
            <a:avLst/>
          </a:prstGeom>
          <a:noFill/>
          <a:ln w="0">
            <a:noFill/>
          </a:ln>
        </p:spPr>
        <p:txBody>
          <a:bodyPr wrap="square" lIns="0" tIns="0" rIns="0" bIns="0" anchor="t">
            <a:noAutofit/>
          </a:bodyPr>
          <a:lstStyle/>
          <a:p>
            <a:pPr algn="l">
              <a:lnSpc>
                <a:spcPct val="100000"/>
              </a:lnSpc>
              <a:buNone/>
              <a:defRPr sz="1275" b="1" i="0">
                <a:solidFill>
                  <a:srgbClr val="9AD83D"/>
                </a:solidFill>
                <a:latin typeface="Nimbus Sans"/>
                <a:ea typeface="Nimbus Sans"/>
                <a:cs typeface="Nimbus Sans"/>
              </a:defRPr>
            </a:pPr>
            <a:r>
              <a:rPr sz="2000" b="1" i="0">
                <a:solidFill>
                  <a:srgbClr val="9AD83D"/>
                </a:solidFill>
                <a:latin typeface="Nimbus Sans"/>
                <a:ea typeface="Nimbus Sans"/>
                <a:cs typeface="Nimbus Sans"/>
              </a:rPr>
              <a:t>04</a:t>
            </a:r>
          </a:p>
        </p:txBody>
      </p:sp>
      <p:sp>
        <p:nvSpPr>
          <p:cNvPr id="27" name="Rettangolo 26">
            <a:extLst>
              <a:ext uri="{FF2B5EF4-FFF2-40B4-BE49-F238E27FC236}">
                <a16:creationId xmlns:a16="http://schemas.microsoft.com/office/drawing/2014/main" id="{3C22C787-8248-4768-BEB2-061A75DA03B3}"/>
              </a:ext>
            </a:extLst>
          </p:cNvPr>
          <p:cNvSpPr>
            <a:spLocks noGrp="1"/>
          </p:cNvSpPr>
          <p:nvPr/>
        </p:nvSpPr>
        <p:spPr>
          <a:xfrm>
            <a:off x="7524750" y="3705225"/>
            <a:ext cx="3238500" cy="285750"/>
          </a:xfrm>
          <a:prstGeom prst="rect">
            <a:avLst/>
          </a:prstGeom>
          <a:noFill/>
          <a:ln w="0">
            <a:noFill/>
          </a:ln>
        </p:spPr>
        <p:txBody>
          <a:bodyPr wrap="square" lIns="0" tIns="0" rIns="0" bIns="0" anchor="ctr">
            <a:noAutofit/>
          </a:bodyPr>
          <a:lstStyle/>
          <a:p>
            <a:pPr algn="l">
              <a:lnSpc>
                <a:spcPct val="100000"/>
              </a:lnSpc>
              <a:buNone/>
              <a:defRPr sz="1350" b="0" i="0">
                <a:solidFill>
                  <a:srgbClr val="F7FAFA"/>
                </a:solidFill>
                <a:latin typeface="Nimbus Sans"/>
                <a:ea typeface="Nimbus Sans"/>
                <a:cs typeface="Nimbus Sans"/>
              </a:defRPr>
            </a:pPr>
            <a:r>
              <a:rPr sz="2000" b="0" i="0">
                <a:solidFill>
                  <a:srgbClr val="F7FAFA"/>
                </a:solidFill>
                <a:latin typeface="Nimbus Sans"/>
                <a:ea typeface="Nimbus Sans"/>
                <a:cs typeface="Nimbus Sans"/>
              </a:rPr>
              <a:t>year and maturity</a:t>
            </a:r>
          </a:p>
        </p:txBody>
      </p:sp>
      <p:sp>
        <p:nvSpPr>
          <p:cNvPr id="28" name="Rettangolo 27">
            <a:extLst>
              <a:ext uri="{FF2B5EF4-FFF2-40B4-BE49-F238E27FC236}">
                <a16:creationId xmlns:a16="http://schemas.microsoft.com/office/drawing/2014/main" id="{9C6306D4-AE36-49D0-8A0F-6F00A21B4216}"/>
              </a:ext>
            </a:extLst>
          </p:cNvPr>
          <p:cNvSpPr>
            <a:spLocks noGrp="1"/>
          </p:cNvSpPr>
          <p:nvPr/>
        </p:nvSpPr>
        <p:spPr>
          <a:xfrm>
            <a:off x="6934200" y="4181475"/>
            <a:ext cx="438150" cy="266700"/>
          </a:xfrm>
          <a:prstGeom prst="rect">
            <a:avLst/>
          </a:prstGeom>
          <a:noFill/>
          <a:ln w="0">
            <a:noFill/>
          </a:ln>
        </p:spPr>
        <p:txBody>
          <a:bodyPr wrap="square" lIns="0" tIns="0" rIns="0" bIns="0" anchor="t">
            <a:noAutofit/>
          </a:bodyPr>
          <a:lstStyle/>
          <a:p>
            <a:pPr algn="l">
              <a:lnSpc>
                <a:spcPct val="100000"/>
              </a:lnSpc>
              <a:buNone/>
              <a:defRPr sz="1275" b="1" i="0">
                <a:solidFill>
                  <a:srgbClr val="9AD83D"/>
                </a:solidFill>
                <a:latin typeface="Nimbus Sans"/>
                <a:ea typeface="Nimbus Sans"/>
                <a:cs typeface="Nimbus Sans"/>
              </a:defRPr>
            </a:pPr>
            <a:r>
              <a:rPr sz="2000" b="1" i="0">
                <a:solidFill>
                  <a:srgbClr val="9AD83D"/>
                </a:solidFill>
                <a:latin typeface="Nimbus Sans"/>
                <a:ea typeface="Nimbus Sans"/>
                <a:cs typeface="Nimbus Sans"/>
              </a:rPr>
              <a:t>05</a:t>
            </a:r>
          </a:p>
        </p:txBody>
      </p:sp>
      <p:sp>
        <p:nvSpPr>
          <p:cNvPr id="29" name="Rettangolo 28">
            <a:extLst>
              <a:ext uri="{FF2B5EF4-FFF2-40B4-BE49-F238E27FC236}">
                <a16:creationId xmlns:a16="http://schemas.microsoft.com/office/drawing/2014/main" id="{A0CD1879-A729-422E-828B-0E822987E7C1}"/>
              </a:ext>
            </a:extLst>
          </p:cNvPr>
          <p:cNvSpPr>
            <a:spLocks noGrp="1"/>
          </p:cNvSpPr>
          <p:nvPr/>
        </p:nvSpPr>
        <p:spPr>
          <a:xfrm>
            <a:off x="7524750" y="4162425"/>
            <a:ext cx="3238500" cy="285750"/>
          </a:xfrm>
          <a:prstGeom prst="rect">
            <a:avLst/>
          </a:prstGeom>
          <a:noFill/>
          <a:ln w="0">
            <a:noFill/>
          </a:ln>
        </p:spPr>
        <p:txBody>
          <a:bodyPr wrap="square" lIns="0" tIns="0" rIns="0" bIns="0" anchor="ctr">
            <a:noAutofit/>
          </a:bodyPr>
          <a:lstStyle/>
          <a:p>
            <a:pPr algn="l">
              <a:lnSpc>
                <a:spcPct val="100000"/>
              </a:lnSpc>
              <a:buNone/>
              <a:defRPr sz="1350" b="0" i="0">
                <a:solidFill>
                  <a:srgbClr val="F7FAFA"/>
                </a:solidFill>
                <a:latin typeface="Nimbus Sans"/>
                <a:ea typeface="Nimbus Sans"/>
                <a:cs typeface="Nimbus Sans"/>
              </a:defRPr>
            </a:pPr>
            <a:r>
              <a:rPr sz="2000" b="0" i="0">
                <a:solidFill>
                  <a:srgbClr val="F7FAFA"/>
                </a:solidFill>
                <a:latin typeface="Nimbus Sans"/>
                <a:ea typeface="Nimbus Sans"/>
                <a:cs typeface="Nimbus Sans"/>
              </a:rPr>
              <a:t>source and method</a:t>
            </a:r>
          </a:p>
        </p:txBody>
      </p:sp>
      <p:sp>
        <p:nvSpPr>
          <p:cNvPr id="30" name="Rettangolo 29">
            <a:extLst>
              <a:ext uri="{FF2B5EF4-FFF2-40B4-BE49-F238E27FC236}">
                <a16:creationId xmlns:a16="http://schemas.microsoft.com/office/drawing/2014/main" id="{399328A5-8490-4549-961E-AE3B668F3C1A}"/>
              </a:ext>
            </a:extLst>
          </p:cNvPr>
          <p:cNvSpPr>
            <a:spLocks noGrp="1"/>
          </p:cNvSpPr>
          <p:nvPr/>
        </p:nvSpPr>
        <p:spPr>
          <a:xfrm>
            <a:off x="704850" y="5429250"/>
            <a:ext cx="10572750" cy="323850"/>
          </a:xfrm>
          <a:prstGeom prst="rect">
            <a:avLst/>
          </a:prstGeom>
          <a:noFill/>
          <a:ln w="0">
            <a:noFill/>
          </a:ln>
        </p:spPr>
        <p:txBody>
          <a:bodyPr wrap="square" lIns="0" tIns="0" rIns="0" bIns="0" anchor="t">
            <a:normAutofit/>
          </a:bodyPr>
          <a:lstStyle/>
          <a:p>
            <a:pPr algn="ctr">
              <a:lnSpc>
                <a:spcPct val="100000"/>
              </a:lnSpc>
              <a:buNone/>
              <a:defRPr sz="1500" b="1" i="0">
                <a:solidFill>
                  <a:srgbClr val="00A6A6"/>
                </a:solidFill>
                <a:latin typeface="Nimbus Sans"/>
                <a:ea typeface="Nimbus Sans"/>
                <a:cs typeface="Nimbus Sans"/>
              </a:defRPr>
            </a:pPr>
            <a:r>
              <a:rPr sz="2000" b="1" i="0">
                <a:solidFill>
                  <a:srgbClr val="00A6A6"/>
                </a:solidFill>
                <a:latin typeface="Nimbus Sans"/>
                <a:ea typeface="Nimbus Sans"/>
                <a:cs typeface="Nimbus Sans"/>
              </a:rPr>
              <a:t>BattINFO, FAIR DATA, OBSERVATORY + KPI DASHBOARD</a:t>
            </a:r>
          </a:p>
        </p:txBody>
      </p:sp>
      <p:sp>
        <p:nvSpPr>
          <p:cNvPr id="31" name="Rettangolo 30">
            <a:extLst>
              <a:ext uri="{FF2B5EF4-FFF2-40B4-BE49-F238E27FC236}">
                <a16:creationId xmlns:a16="http://schemas.microsoft.com/office/drawing/2014/main" id="{9F183A7D-AC91-4ED3-92E5-E194C1D5B19C}"/>
              </a:ext>
            </a:extLst>
          </p:cNvPr>
          <p:cNvSpPr>
            <a:spLocks noGrp="1"/>
          </p:cNvSpPr>
          <p:nvPr/>
        </p:nvSpPr>
        <p:spPr>
          <a:xfrm>
            <a:off x="704850" y="5857875"/>
            <a:ext cx="10572750" cy="285750"/>
          </a:xfrm>
          <a:prstGeom prst="rect">
            <a:avLst/>
          </a:prstGeom>
          <a:noFill/>
          <a:ln w="0">
            <a:noFill/>
          </a:ln>
        </p:spPr>
        <p:txBody>
          <a:bodyPr wrap="square" lIns="0" tIns="0" rIns="0" bIns="0" anchor="t">
            <a:normAutofit/>
          </a:bodyPr>
          <a:lstStyle/>
          <a:p>
            <a:pPr algn="ctr">
              <a:lnSpc>
                <a:spcPct val="100000"/>
              </a:lnSpc>
              <a:buNone/>
              <a:defRPr sz="1725" b="1" i="0">
                <a:solidFill>
                  <a:srgbClr val="071B2E"/>
                </a:solidFill>
                <a:latin typeface="Nimbus Sans"/>
                <a:ea typeface="Nimbus Sans"/>
                <a:cs typeface="Nimbus Sans"/>
              </a:defRPr>
            </a:pPr>
            <a:r>
              <a:rPr sz="1725" b="1" i="0">
                <a:solidFill>
                  <a:srgbClr val="071B2E"/>
                </a:solidFill>
                <a:latin typeface="Nimbus Sans"/>
                <a:ea typeface="Nimbus Sans"/>
                <a:cs typeface="Nimbus Sans"/>
              </a:rPr>
              <a:t>Comparison requires context.</a:t>
            </a:r>
          </a:p>
        </p:txBody>
      </p:sp>
      <p:sp>
        <p:nvSpPr>
          <p:cNvPr id="32" name="Connettore dritto 31">
            <a:extLst>
              <a:ext uri="{FF2B5EF4-FFF2-40B4-BE49-F238E27FC236}">
                <a16:creationId xmlns:a16="http://schemas.microsoft.com/office/drawing/2014/main" id="{C4936B48-B6DB-461F-999A-B06423649B74}"/>
              </a:ext>
            </a:extLst>
          </p:cNvPr>
          <p:cNvSpPr>
            <a:spLocks noGrp="1"/>
          </p:cNvSpPr>
          <p:nvPr/>
        </p:nvSpPr>
        <p:spPr>
          <a:xfrm>
            <a:off x="609600" y="6467475"/>
            <a:ext cx="10972800" cy="0"/>
          </a:xfrm>
          <a:prstGeom prst="line">
            <a:avLst/>
          </a:prstGeom>
          <a:noFill/>
          <a:ln w="9525">
            <a:solidFill>
              <a:srgbClr val="7A919C">
                <a:alpha val="35000"/>
              </a:srgbClr>
            </a:solidFill>
            <a:prstDash val="solid"/>
          </a:ln>
        </p:spPr>
        <p:txBody>
          <a:bodyPr/>
          <a:lstStyle/>
          <a:p>
            <a:endParaRPr lang="it-IT"/>
          </a:p>
        </p:txBody>
      </p:sp>
      <p:sp>
        <p:nvSpPr>
          <p:cNvPr id="33" name="Rettangolo 32">
            <a:extLst>
              <a:ext uri="{FF2B5EF4-FFF2-40B4-BE49-F238E27FC236}">
                <a16:creationId xmlns:a16="http://schemas.microsoft.com/office/drawing/2014/main" id="{AC2F5046-685F-425F-BB54-E26155F06566}"/>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5F7280"/>
                </a:solidFill>
                <a:latin typeface="Nimbus Sans"/>
                <a:ea typeface="Nimbus Sans"/>
                <a:cs typeface="Nimbus Sans"/>
              </a:defRPr>
            </a:pPr>
            <a:r>
              <a:rPr sz="825" b="1" i="0">
                <a:solidFill>
                  <a:srgbClr val="5F7280"/>
                </a:solidFill>
                <a:latin typeface="Nimbus Sans"/>
                <a:ea typeface="Nimbus Sans"/>
                <a:cs typeface="Nimbus Sans"/>
              </a:rPr>
              <a:t>BATT-BRIDGE × GIGAGREEN</a:t>
            </a:r>
          </a:p>
        </p:txBody>
      </p:sp>
      <p:sp>
        <p:nvSpPr>
          <p:cNvPr id="34" name="Rettangolo 33">
            <a:extLst>
              <a:ext uri="{FF2B5EF4-FFF2-40B4-BE49-F238E27FC236}">
                <a16:creationId xmlns:a16="http://schemas.microsoft.com/office/drawing/2014/main" id="{BE7B1872-09AE-412C-A37E-DFA340F1D984}"/>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00A6A6"/>
                </a:solidFill>
                <a:latin typeface="Nimbus Sans"/>
                <a:ea typeface="Nimbus Sans"/>
                <a:cs typeface="Nimbus Sans"/>
              </a:defRPr>
            </a:pPr>
            <a:r>
              <a:rPr sz="900" b="1" i="0">
                <a:solidFill>
                  <a:srgbClr val="00A6A6"/>
                </a:solidFill>
                <a:latin typeface="Nimbus Sans"/>
                <a:ea typeface="Nimbus Sans"/>
                <a:cs typeface="Nimbus Sans"/>
              </a:rPr>
              <a:t>08</a:t>
            </a:r>
          </a:p>
        </p:txBody>
      </p:sp>
    </p:spTree>
    <p:extLst>
      <p:ext uri="{BB962C8B-B14F-4D97-AF65-F5344CB8AC3E}">
        <p14:creationId xmlns:p14="http://schemas.microsoft.com/office/powerpoint/2010/main" val="76731049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7FAFA"/>
        </a:solidFill>
        <a:effectLst/>
      </p:bgPr>
    </p:bg>
    <p:spTree>
      <p:nvGrpSpPr>
        <p:cNvPr id="1" name=""/>
        <p:cNvGrpSpPr/>
        <p:nvPr/>
      </p:nvGrpSpPr>
      <p:grpSpPr>
        <a:xfrm>
          <a:off x="0" y="0"/>
          <a:ext cx="0" cy="0"/>
          <a:chOff x="0" y="0"/>
          <a:chExt cx="0" cy="0"/>
        </a:xfrm>
      </p:grpSpPr>
      <p:sp>
        <p:nvSpPr>
          <p:cNvPr id="34" name="Rettangolo 33">
            <a:extLst>
              <a:ext uri="{FF2B5EF4-FFF2-40B4-BE49-F238E27FC236}">
                <a16:creationId xmlns:a16="http://schemas.microsoft.com/office/drawing/2014/main" id="{2AA2A8D1-9836-4718-BDA4-5CD738DE3DB5}"/>
              </a:ext>
            </a:extLst>
          </p:cNvPr>
          <p:cNvSpPr>
            <a:spLocks noGrp="1"/>
          </p:cNvSpPr>
          <p:nvPr/>
        </p:nvSpPr>
        <p:spPr>
          <a:xfrm>
            <a:off x="11430" y="15240"/>
            <a:ext cx="171450" cy="6858000"/>
          </a:xfrm>
          <a:prstGeom prst="rect">
            <a:avLst/>
          </a:prstGeom>
          <a:solidFill>
            <a:srgbClr val="00A6A6"/>
          </a:solidFill>
          <a:ln w="0">
            <a:noFill/>
          </a:ln>
        </p:spPr>
        <p:txBody>
          <a:bodyPr/>
          <a:lstStyle/>
          <a:p>
            <a:endParaRPr lang="it-IT"/>
          </a:p>
        </p:txBody>
      </p:sp>
      <p:sp>
        <p:nvSpPr>
          <p:cNvPr id="2" name="Ovale 1">
            <a:extLst>
              <a:ext uri="{FF2B5EF4-FFF2-40B4-BE49-F238E27FC236}">
                <a16:creationId xmlns:a16="http://schemas.microsoft.com/office/drawing/2014/main" id="{236E77F5-C1DF-486A-8A54-ECAADA50A70E}"/>
              </a:ext>
            </a:extLst>
          </p:cNvPr>
          <p:cNvSpPr>
            <a:spLocks noGrp="1"/>
          </p:cNvSpPr>
          <p:nvPr/>
        </p:nvSpPr>
        <p:spPr>
          <a:xfrm>
            <a:off x="10668000" y="0"/>
            <a:ext cx="1524000" cy="1524000"/>
          </a:xfrm>
          <a:prstGeom prst="ellipse">
            <a:avLst/>
          </a:prstGeom>
          <a:solidFill>
            <a:srgbClr val="00A6A6">
              <a:alpha val="7000"/>
            </a:srgbClr>
          </a:solidFill>
          <a:ln w="0">
            <a:noFill/>
          </a:ln>
        </p:spPr>
        <p:txBody>
          <a:bodyPr/>
          <a:lstStyle/>
          <a:p>
            <a:endParaRPr lang="it-IT"/>
          </a:p>
        </p:txBody>
      </p:sp>
      <p:sp>
        <p:nvSpPr>
          <p:cNvPr id="3" name="Rettangolo 2">
            <a:extLst>
              <a:ext uri="{FF2B5EF4-FFF2-40B4-BE49-F238E27FC236}">
                <a16:creationId xmlns:a16="http://schemas.microsoft.com/office/drawing/2014/main" id="{A11C71FC-9BB0-4C64-B86A-B839F8FB11B2}"/>
              </a:ext>
            </a:extLst>
          </p:cNvPr>
          <p:cNvSpPr>
            <a:spLocks noGrp="1"/>
          </p:cNvSpPr>
          <p:nvPr/>
        </p:nvSpPr>
        <p:spPr>
          <a:xfrm>
            <a:off x="609600" y="342900"/>
            <a:ext cx="5905500" cy="228600"/>
          </a:xfrm>
          <a:prstGeom prst="rect">
            <a:avLst/>
          </a:prstGeom>
          <a:noFill/>
          <a:ln w="0">
            <a:noFill/>
          </a:ln>
        </p:spPr>
        <p:txBody>
          <a:bodyPr wrap="square" lIns="0" tIns="0" rIns="0" bIns="0" anchor="t">
            <a:noAutofit/>
          </a:bodyPr>
          <a:lstStyle/>
          <a:p>
            <a:pPr algn="l">
              <a:lnSpc>
                <a:spcPct val="100000"/>
              </a:lnSpc>
              <a:buNone/>
              <a:defRPr sz="1050" b="1" i="0">
                <a:solidFill>
                  <a:srgbClr val="00A6A6"/>
                </a:solidFill>
                <a:latin typeface="Nimbus Sans"/>
                <a:ea typeface="Nimbus Sans"/>
                <a:cs typeface="Nimbus Sans"/>
              </a:defRPr>
            </a:pPr>
            <a:r>
              <a:rPr sz="2000" b="1" i="0" dirty="0">
                <a:solidFill>
                  <a:srgbClr val="00A6A6"/>
                </a:solidFill>
                <a:latin typeface="Nimbus Sans"/>
                <a:ea typeface="Nimbus Sans"/>
                <a:cs typeface="Nimbus Sans"/>
              </a:rPr>
              <a:t>STRATEGIC AGENDA</a:t>
            </a:r>
          </a:p>
        </p:txBody>
      </p:sp>
      <p:sp>
        <p:nvSpPr>
          <p:cNvPr id="4" name="Rettangolo 3">
            <a:extLst>
              <a:ext uri="{FF2B5EF4-FFF2-40B4-BE49-F238E27FC236}">
                <a16:creationId xmlns:a16="http://schemas.microsoft.com/office/drawing/2014/main" id="{CF7216BD-6980-41BE-8DD6-08C0ECF26534}"/>
              </a:ext>
            </a:extLst>
          </p:cNvPr>
          <p:cNvSpPr>
            <a:spLocks noGrp="1"/>
          </p:cNvSpPr>
          <p:nvPr/>
        </p:nvSpPr>
        <p:spPr>
          <a:xfrm>
            <a:off x="657225" y="857249"/>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071B2E"/>
                </a:solidFill>
                <a:latin typeface="Nimbus Sans"/>
                <a:ea typeface="Nimbus Sans"/>
                <a:cs typeface="Nimbus Sans"/>
              </a:defRPr>
            </a:pPr>
            <a:r>
              <a:rPr sz="2850" b="1" i="0" dirty="0">
                <a:solidFill>
                  <a:srgbClr val="071B2E"/>
                </a:solidFill>
                <a:latin typeface="Nimbus Sans"/>
                <a:ea typeface="Nimbus Sans"/>
                <a:cs typeface="Nimbus Sans"/>
              </a:rPr>
              <a:t>Evidence shapes priorities, priorities guide new work</a:t>
            </a:r>
          </a:p>
        </p:txBody>
      </p:sp>
      <p:sp>
        <p:nvSpPr>
          <p:cNvPr id="5" name="Rettangolo con angoli arrotondati 4">
            <a:extLst>
              <a:ext uri="{FF2B5EF4-FFF2-40B4-BE49-F238E27FC236}">
                <a16:creationId xmlns:a16="http://schemas.microsoft.com/office/drawing/2014/main" id="{33AD76A1-E323-495C-A0D0-F3FC5D7EDD5D}"/>
              </a:ext>
            </a:extLst>
          </p:cNvPr>
          <p:cNvSpPr>
            <a:spLocks noGrp="1"/>
          </p:cNvSpPr>
          <p:nvPr/>
        </p:nvSpPr>
        <p:spPr>
          <a:xfrm>
            <a:off x="419100" y="2076450"/>
            <a:ext cx="1790700" cy="1390650"/>
          </a:xfrm>
          <a:prstGeom prst="roundRect">
            <a:avLst>
              <a:gd name="adj" fmla="val 12329"/>
            </a:avLst>
          </a:prstGeom>
          <a:solidFill>
            <a:srgbClr val="071B2E"/>
          </a:solidFill>
          <a:ln w="0">
            <a:noFill/>
          </a:ln>
        </p:spPr>
        <p:txBody>
          <a:bodyPr/>
          <a:lstStyle/>
          <a:p>
            <a:endParaRPr lang="it-IT" sz="2000"/>
          </a:p>
        </p:txBody>
      </p:sp>
      <p:sp>
        <p:nvSpPr>
          <p:cNvPr id="6" name="Rettangolo 5">
            <a:extLst>
              <a:ext uri="{FF2B5EF4-FFF2-40B4-BE49-F238E27FC236}">
                <a16:creationId xmlns:a16="http://schemas.microsoft.com/office/drawing/2014/main" id="{1735128A-7063-4287-9DE3-D743E873C7F8}"/>
              </a:ext>
            </a:extLst>
          </p:cNvPr>
          <p:cNvSpPr>
            <a:spLocks noGrp="1"/>
          </p:cNvSpPr>
          <p:nvPr/>
        </p:nvSpPr>
        <p:spPr>
          <a:xfrm>
            <a:off x="590550" y="2362200"/>
            <a:ext cx="1447800" cy="304800"/>
          </a:xfrm>
          <a:prstGeom prst="rect">
            <a:avLst/>
          </a:prstGeom>
          <a:noFill/>
          <a:ln w="0">
            <a:noFill/>
          </a:ln>
        </p:spPr>
        <p:txBody>
          <a:bodyPr wrap="square" lIns="0" tIns="0" rIns="0" bIns="0" anchor="t">
            <a:normAutofit/>
          </a:bodyPr>
          <a:lstStyle/>
          <a:p>
            <a:pPr algn="ctr">
              <a:lnSpc>
                <a:spcPct val="100000"/>
              </a:lnSpc>
              <a:buNone/>
              <a:defRPr sz="1500"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PROJECTS</a:t>
            </a:r>
          </a:p>
        </p:txBody>
      </p:sp>
      <p:sp>
        <p:nvSpPr>
          <p:cNvPr id="7" name="Rettangolo 6">
            <a:extLst>
              <a:ext uri="{FF2B5EF4-FFF2-40B4-BE49-F238E27FC236}">
                <a16:creationId xmlns:a16="http://schemas.microsoft.com/office/drawing/2014/main" id="{E64C3E0B-1A7D-4E24-84F8-71B7AE2189B6}"/>
              </a:ext>
            </a:extLst>
          </p:cNvPr>
          <p:cNvSpPr>
            <a:spLocks noGrp="1"/>
          </p:cNvSpPr>
          <p:nvPr/>
        </p:nvSpPr>
        <p:spPr>
          <a:xfrm>
            <a:off x="485775" y="2785110"/>
            <a:ext cx="1676400" cy="361950"/>
          </a:xfrm>
          <a:prstGeom prst="rect">
            <a:avLst/>
          </a:prstGeom>
          <a:noFill/>
          <a:ln w="0">
            <a:noFill/>
          </a:ln>
        </p:spPr>
        <p:txBody>
          <a:bodyPr wrap="square" lIns="0" tIns="0" rIns="0" bIns="0" anchor="t">
            <a:noAutofit/>
          </a:bodyPr>
          <a:lstStyle/>
          <a:p>
            <a:pPr algn="ctr">
              <a:lnSpc>
                <a:spcPct val="100000"/>
              </a:lnSpc>
              <a:buNone/>
              <a:defRPr sz="1200" b="0" i="0">
                <a:solidFill>
                  <a:srgbClr val="CFE0E4"/>
                </a:solidFill>
                <a:latin typeface="Nimbus Sans"/>
                <a:ea typeface="Nimbus Sans"/>
                <a:cs typeface="Nimbus Sans"/>
              </a:defRPr>
            </a:pPr>
            <a:r>
              <a:rPr sz="2000" b="0" i="0" dirty="0">
                <a:solidFill>
                  <a:srgbClr val="CFE0E4"/>
                </a:solidFill>
                <a:latin typeface="Nimbus Sans"/>
                <a:ea typeface="Nimbus Sans"/>
                <a:cs typeface="Nimbus Sans"/>
              </a:rPr>
              <a:t>results and data</a:t>
            </a:r>
          </a:p>
        </p:txBody>
      </p:sp>
      <p:sp>
        <p:nvSpPr>
          <p:cNvPr id="8" name="Freccia di espansione 7">
            <a:extLst>
              <a:ext uri="{FF2B5EF4-FFF2-40B4-BE49-F238E27FC236}">
                <a16:creationId xmlns:a16="http://schemas.microsoft.com/office/drawing/2014/main" id="{FAFEBBA8-310B-44AC-979C-EECE182BACD6}"/>
              </a:ext>
            </a:extLst>
          </p:cNvPr>
          <p:cNvSpPr>
            <a:spLocks noGrp="1"/>
          </p:cNvSpPr>
          <p:nvPr/>
        </p:nvSpPr>
        <p:spPr>
          <a:xfrm>
            <a:off x="2247900" y="2571750"/>
            <a:ext cx="219075" cy="381000"/>
          </a:xfrm>
          <a:prstGeom prst="chevron">
            <a:avLst/>
          </a:prstGeom>
          <a:solidFill>
            <a:srgbClr val="00A6A6"/>
          </a:solidFill>
          <a:ln w="0">
            <a:noFill/>
          </a:ln>
        </p:spPr>
        <p:txBody>
          <a:bodyPr/>
          <a:lstStyle/>
          <a:p>
            <a:endParaRPr lang="it-IT" sz="2000"/>
          </a:p>
        </p:txBody>
      </p:sp>
      <p:sp>
        <p:nvSpPr>
          <p:cNvPr id="9" name="Rettangolo con angoli arrotondati 8">
            <a:extLst>
              <a:ext uri="{FF2B5EF4-FFF2-40B4-BE49-F238E27FC236}">
                <a16:creationId xmlns:a16="http://schemas.microsoft.com/office/drawing/2014/main" id="{DBA602F3-0AD1-4A72-8F22-048D4AEB52EF}"/>
              </a:ext>
            </a:extLst>
          </p:cNvPr>
          <p:cNvSpPr>
            <a:spLocks noGrp="1"/>
          </p:cNvSpPr>
          <p:nvPr/>
        </p:nvSpPr>
        <p:spPr>
          <a:xfrm>
            <a:off x="2495550" y="2076450"/>
            <a:ext cx="1790700" cy="1390650"/>
          </a:xfrm>
          <a:prstGeom prst="roundRect">
            <a:avLst>
              <a:gd name="adj" fmla="val 12329"/>
            </a:avLst>
          </a:prstGeom>
          <a:solidFill>
            <a:srgbClr val="00A6A6"/>
          </a:solidFill>
          <a:ln w="0">
            <a:noFill/>
          </a:ln>
        </p:spPr>
        <p:txBody>
          <a:bodyPr/>
          <a:lstStyle/>
          <a:p>
            <a:endParaRPr lang="it-IT" sz="2000"/>
          </a:p>
        </p:txBody>
      </p:sp>
      <p:sp>
        <p:nvSpPr>
          <p:cNvPr id="10" name="Rettangolo 9">
            <a:extLst>
              <a:ext uri="{FF2B5EF4-FFF2-40B4-BE49-F238E27FC236}">
                <a16:creationId xmlns:a16="http://schemas.microsoft.com/office/drawing/2014/main" id="{F8819251-A651-4A36-B88B-408927FB065A}"/>
              </a:ext>
            </a:extLst>
          </p:cNvPr>
          <p:cNvSpPr>
            <a:spLocks noGrp="1"/>
          </p:cNvSpPr>
          <p:nvPr/>
        </p:nvSpPr>
        <p:spPr>
          <a:xfrm>
            <a:off x="2667000" y="2362200"/>
            <a:ext cx="1447800" cy="304800"/>
          </a:xfrm>
          <a:prstGeom prst="rect">
            <a:avLst/>
          </a:prstGeom>
          <a:noFill/>
          <a:ln w="0">
            <a:noFill/>
          </a:ln>
        </p:spPr>
        <p:txBody>
          <a:bodyPr wrap="square" lIns="0" tIns="0" rIns="0" bIns="0" anchor="t">
            <a:normAutofit/>
          </a:bodyPr>
          <a:lstStyle/>
          <a:p>
            <a:pPr algn="ctr">
              <a:lnSpc>
                <a:spcPct val="100000"/>
              </a:lnSpc>
              <a:buNone/>
              <a:defRPr sz="1500"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EVIDENCE</a:t>
            </a:r>
          </a:p>
        </p:txBody>
      </p:sp>
      <p:sp>
        <p:nvSpPr>
          <p:cNvPr id="11" name="Rettangolo 10">
            <a:extLst>
              <a:ext uri="{FF2B5EF4-FFF2-40B4-BE49-F238E27FC236}">
                <a16:creationId xmlns:a16="http://schemas.microsoft.com/office/drawing/2014/main" id="{69FED3CD-7DB5-4B02-8313-D7D229F51002}"/>
              </a:ext>
            </a:extLst>
          </p:cNvPr>
          <p:cNvSpPr>
            <a:spLocks noGrp="1"/>
          </p:cNvSpPr>
          <p:nvPr/>
        </p:nvSpPr>
        <p:spPr>
          <a:xfrm>
            <a:off x="2638425" y="2739389"/>
            <a:ext cx="1485900" cy="361950"/>
          </a:xfrm>
          <a:prstGeom prst="rect">
            <a:avLst/>
          </a:prstGeom>
          <a:noFill/>
          <a:ln w="0">
            <a:noFill/>
          </a:ln>
        </p:spPr>
        <p:txBody>
          <a:bodyPr wrap="square" lIns="0" tIns="0" rIns="0" bIns="0" anchor="t">
            <a:noAutofit/>
          </a:bodyPr>
          <a:lstStyle/>
          <a:p>
            <a:pPr algn="ctr">
              <a:lnSpc>
                <a:spcPct val="100000"/>
              </a:lnSpc>
              <a:buNone/>
              <a:defRPr sz="1200" b="0" i="0">
                <a:solidFill>
                  <a:srgbClr val="CFE0E4"/>
                </a:solidFill>
                <a:latin typeface="Nimbus Sans"/>
                <a:ea typeface="Nimbus Sans"/>
                <a:cs typeface="Nimbus Sans"/>
              </a:defRPr>
            </a:pPr>
            <a:r>
              <a:rPr sz="2000" b="0" i="0" dirty="0">
                <a:solidFill>
                  <a:srgbClr val="CFE0E4"/>
                </a:solidFill>
                <a:latin typeface="Nimbus Sans"/>
                <a:ea typeface="Nimbus Sans"/>
                <a:cs typeface="Nimbus Sans"/>
              </a:rPr>
              <a:t>comparable KPIs</a:t>
            </a:r>
          </a:p>
        </p:txBody>
      </p:sp>
      <p:sp>
        <p:nvSpPr>
          <p:cNvPr id="12" name="Freccia di espansione 11">
            <a:extLst>
              <a:ext uri="{FF2B5EF4-FFF2-40B4-BE49-F238E27FC236}">
                <a16:creationId xmlns:a16="http://schemas.microsoft.com/office/drawing/2014/main" id="{260A6940-DED7-470C-B361-44E2B6462D38}"/>
              </a:ext>
            </a:extLst>
          </p:cNvPr>
          <p:cNvSpPr>
            <a:spLocks noGrp="1"/>
          </p:cNvSpPr>
          <p:nvPr/>
        </p:nvSpPr>
        <p:spPr>
          <a:xfrm>
            <a:off x="4324350" y="2571750"/>
            <a:ext cx="219075" cy="381000"/>
          </a:xfrm>
          <a:prstGeom prst="chevron">
            <a:avLst/>
          </a:prstGeom>
          <a:solidFill>
            <a:srgbClr val="00A6A6"/>
          </a:solidFill>
          <a:ln w="0">
            <a:noFill/>
          </a:ln>
        </p:spPr>
        <p:txBody>
          <a:bodyPr/>
          <a:lstStyle/>
          <a:p>
            <a:endParaRPr lang="it-IT" sz="2000"/>
          </a:p>
        </p:txBody>
      </p:sp>
      <p:sp>
        <p:nvSpPr>
          <p:cNvPr id="13" name="Rettangolo con angoli arrotondati 12">
            <a:extLst>
              <a:ext uri="{FF2B5EF4-FFF2-40B4-BE49-F238E27FC236}">
                <a16:creationId xmlns:a16="http://schemas.microsoft.com/office/drawing/2014/main" id="{7537C5CE-79A9-485A-BC83-536C0477A416}"/>
              </a:ext>
            </a:extLst>
          </p:cNvPr>
          <p:cNvSpPr>
            <a:spLocks noGrp="1"/>
          </p:cNvSpPr>
          <p:nvPr/>
        </p:nvSpPr>
        <p:spPr>
          <a:xfrm>
            <a:off x="4629150" y="2076450"/>
            <a:ext cx="1790700" cy="1390650"/>
          </a:xfrm>
          <a:prstGeom prst="roundRect">
            <a:avLst>
              <a:gd name="adj" fmla="val 12329"/>
            </a:avLst>
          </a:prstGeom>
          <a:solidFill>
            <a:srgbClr val="F0B44D"/>
          </a:solidFill>
          <a:ln w="0">
            <a:noFill/>
          </a:ln>
        </p:spPr>
        <p:txBody>
          <a:bodyPr/>
          <a:lstStyle/>
          <a:p>
            <a:endParaRPr lang="it-IT" sz="2000"/>
          </a:p>
        </p:txBody>
      </p:sp>
      <p:sp>
        <p:nvSpPr>
          <p:cNvPr id="14" name="Rettangolo 13">
            <a:extLst>
              <a:ext uri="{FF2B5EF4-FFF2-40B4-BE49-F238E27FC236}">
                <a16:creationId xmlns:a16="http://schemas.microsoft.com/office/drawing/2014/main" id="{719B0EF1-BC92-49F2-B767-DAAB271D669F}"/>
              </a:ext>
            </a:extLst>
          </p:cNvPr>
          <p:cNvSpPr>
            <a:spLocks noGrp="1"/>
          </p:cNvSpPr>
          <p:nvPr/>
        </p:nvSpPr>
        <p:spPr>
          <a:xfrm>
            <a:off x="4800600" y="2262188"/>
            <a:ext cx="1447800" cy="304800"/>
          </a:xfrm>
          <a:prstGeom prst="rect">
            <a:avLst/>
          </a:prstGeom>
          <a:noFill/>
          <a:ln w="0">
            <a:noFill/>
          </a:ln>
        </p:spPr>
        <p:txBody>
          <a:bodyPr wrap="square" lIns="0" tIns="0" rIns="0" bIns="0" anchor="t">
            <a:normAutofit/>
          </a:bodyPr>
          <a:lstStyle/>
          <a:p>
            <a:pPr algn="ctr">
              <a:lnSpc>
                <a:spcPct val="100000"/>
              </a:lnSpc>
              <a:buNone/>
              <a:defRPr sz="1500" b="1" i="0">
                <a:solidFill>
                  <a:srgbClr val="071B2E"/>
                </a:solidFill>
                <a:latin typeface="Nimbus Sans"/>
                <a:ea typeface="Nimbus Sans"/>
                <a:cs typeface="Nimbus Sans"/>
              </a:defRPr>
            </a:pPr>
            <a:r>
              <a:rPr sz="2000" b="1" i="0" dirty="0">
                <a:solidFill>
                  <a:srgbClr val="071B2E"/>
                </a:solidFill>
                <a:latin typeface="Nimbus Sans"/>
                <a:ea typeface="Nimbus Sans"/>
                <a:cs typeface="Nimbus Sans"/>
              </a:rPr>
              <a:t>GAPS</a:t>
            </a:r>
          </a:p>
        </p:txBody>
      </p:sp>
      <p:sp>
        <p:nvSpPr>
          <p:cNvPr id="15" name="Rettangolo 14">
            <a:extLst>
              <a:ext uri="{FF2B5EF4-FFF2-40B4-BE49-F238E27FC236}">
                <a16:creationId xmlns:a16="http://schemas.microsoft.com/office/drawing/2014/main" id="{038EDEE6-2E01-4EAB-89EC-26AB67DA2F26}"/>
              </a:ext>
            </a:extLst>
          </p:cNvPr>
          <p:cNvSpPr>
            <a:spLocks noGrp="1"/>
          </p:cNvSpPr>
          <p:nvPr/>
        </p:nvSpPr>
        <p:spPr>
          <a:xfrm>
            <a:off x="4800600" y="2605087"/>
            <a:ext cx="1485900" cy="361950"/>
          </a:xfrm>
          <a:prstGeom prst="rect">
            <a:avLst/>
          </a:prstGeom>
          <a:noFill/>
          <a:ln w="0">
            <a:noFill/>
          </a:ln>
        </p:spPr>
        <p:txBody>
          <a:bodyPr wrap="square" lIns="0" tIns="0" rIns="0" bIns="0" anchor="t">
            <a:noAutofit/>
          </a:bodyPr>
          <a:lstStyle/>
          <a:p>
            <a:pPr algn="ctr">
              <a:lnSpc>
                <a:spcPct val="100000"/>
              </a:lnSpc>
              <a:buNone/>
              <a:defRPr sz="1200" b="0" i="0">
                <a:solidFill>
                  <a:srgbClr val="10283B"/>
                </a:solidFill>
                <a:latin typeface="Nimbus Sans"/>
                <a:ea typeface="Nimbus Sans"/>
                <a:cs typeface="Nimbus Sans"/>
              </a:defRPr>
            </a:pPr>
            <a:r>
              <a:rPr sz="2000" b="0" i="0" dirty="0">
                <a:solidFill>
                  <a:srgbClr val="10283B"/>
                </a:solidFill>
                <a:latin typeface="Nimbus Sans"/>
                <a:ea typeface="Nimbus Sans"/>
                <a:cs typeface="Nimbus Sans"/>
              </a:rPr>
              <a:t>benchmarks and needs</a:t>
            </a:r>
          </a:p>
        </p:txBody>
      </p:sp>
      <p:sp>
        <p:nvSpPr>
          <p:cNvPr id="16" name="Freccia di espansione 15">
            <a:extLst>
              <a:ext uri="{FF2B5EF4-FFF2-40B4-BE49-F238E27FC236}">
                <a16:creationId xmlns:a16="http://schemas.microsoft.com/office/drawing/2014/main" id="{4B6F1FA3-2B83-491D-B061-9B865F95D530}"/>
              </a:ext>
            </a:extLst>
          </p:cNvPr>
          <p:cNvSpPr>
            <a:spLocks noGrp="1"/>
          </p:cNvSpPr>
          <p:nvPr/>
        </p:nvSpPr>
        <p:spPr>
          <a:xfrm>
            <a:off x="6457950" y="2571750"/>
            <a:ext cx="219075" cy="381000"/>
          </a:xfrm>
          <a:prstGeom prst="chevron">
            <a:avLst/>
          </a:prstGeom>
          <a:solidFill>
            <a:srgbClr val="00A6A6"/>
          </a:solidFill>
          <a:ln w="0">
            <a:noFill/>
          </a:ln>
        </p:spPr>
        <p:txBody>
          <a:bodyPr/>
          <a:lstStyle/>
          <a:p>
            <a:endParaRPr lang="it-IT" sz="2000"/>
          </a:p>
        </p:txBody>
      </p:sp>
      <p:sp>
        <p:nvSpPr>
          <p:cNvPr id="17" name="Rettangolo con angoli arrotondati 16">
            <a:extLst>
              <a:ext uri="{FF2B5EF4-FFF2-40B4-BE49-F238E27FC236}">
                <a16:creationId xmlns:a16="http://schemas.microsoft.com/office/drawing/2014/main" id="{B00EEAE1-44B0-4890-B273-8D62F7A86D5C}"/>
              </a:ext>
            </a:extLst>
          </p:cNvPr>
          <p:cNvSpPr>
            <a:spLocks noGrp="1"/>
          </p:cNvSpPr>
          <p:nvPr/>
        </p:nvSpPr>
        <p:spPr>
          <a:xfrm>
            <a:off x="6781802" y="2085974"/>
            <a:ext cx="2345055" cy="1390650"/>
          </a:xfrm>
          <a:prstGeom prst="roundRect">
            <a:avLst>
              <a:gd name="adj" fmla="val 12329"/>
            </a:avLst>
          </a:prstGeom>
          <a:solidFill>
            <a:srgbClr val="9AD83D"/>
          </a:solidFill>
          <a:ln w="0">
            <a:noFill/>
          </a:ln>
        </p:spPr>
        <p:txBody>
          <a:bodyPr/>
          <a:lstStyle/>
          <a:p>
            <a:endParaRPr lang="it-IT" sz="2000"/>
          </a:p>
        </p:txBody>
      </p:sp>
      <p:sp>
        <p:nvSpPr>
          <p:cNvPr id="18" name="Rettangolo 17">
            <a:extLst>
              <a:ext uri="{FF2B5EF4-FFF2-40B4-BE49-F238E27FC236}">
                <a16:creationId xmlns:a16="http://schemas.microsoft.com/office/drawing/2014/main" id="{A68028AE-B338-4395-A0BB-837FBEF30142}"/>
              </a:ext>
            </a:extLst>
          </p:cNvPr>
          <p:cNvSpPr>
            <a:spLocks noGrp="1"/>
          </p:cNvSpPr>
          <p:nvPr/>
        </p:nvSpPr>
        <p:spPr>
          <a:xfrm>
            <a:off x="6802753" y="2212657"/>
            <a:ext cx="2345055" cy="304800"/>
          </a:xfrm>
          <a:prstGeom prst="rect">
            <a:avLst/>
          </a:prstGeom>
          <a:noFill/>
          <a:ln w="0">
            <a:noFill/>
          </a:ln>
        </p:spPr>
        <p:txBody>
          <a:bodyPr wrap="square" lIns="0" tIns="0" rIns="0" bIns="0" anchor="t">
            <a:noAutofit/>
          </a:bodyPr>
          <a:lstStyle/>
          <a:p>
            <a:pPr algn="ctr">
              <a:lnSpc>
                <a:spcPct val="100000"/>
              </a:lnSpc>
              <a:buNone/>
              <a:defRPr sz="1275" b="1" i="0">
                <a:solidFill>
                  <a:srgbClr val="071B2E"/>
                </a:solidFill>
                <a:latin typeface="Nimbus Sans"/>
                <a:ea typeface="Nimbus Sans"/>
                <a:cs typeface="Nimbus Sans"/>
              </a:defRPr>
            </a:pPr>
            <a:r>
              <a:rPr sz="2000" b="1" i="0" dirty="0">
                <a:solidFill>
                  <a:srgbClr val="071B2E"/>
                </a:solidFill>
                <a:latin typeface="Nimbus Sans"/>
                <a:ea typeface="Nimbus Sans"/>
                <a:cs typeface="Nimbus Sans"/>
              </a:rPr>
              <a:t>RECOMMENDATIONS</a:t>
            </a:r>
          </a:p>
        </p:txBody>
      </p:sp>
      <p:sp>
        <p:nvSpPr>
          <p:cNvPr id="19" name="Rettangolo 18">
            <a:extLst>
              <a:ext uri="{FF2B5EF4-FFF2-40B4-BE49-F238E27FC236}">
                <a16:creationId xmlns:a16="http://schemas.microsoft.com/office/drawing/2014/main" id="{9ECF5628-BB22-4FA3-99D2-B686E71183E7}"/>
              </a:ext>
            </a:extLst>
          </p:cNvPr>
          <p:cNvSpPr>
            <a:spLocks noGrp="1"/>
          </p:cNvSpPr>
          <p:nvPr/>
        </p:nvSpPr>
        <p:spPr>
          <a:xfrm>
            <a:off x="7031355" y="2698432"/>
            <a:ext cx="1733550" cy="361950"/>
          </a:xfrm>
          <a:prstGeom prst="rect">
            <a:avLst/>
          </a:prstGeom>
          <a:noFill/>
          <a:ln w="0">
            <a:noFill/>
          </a:ln>
        </p:spPr>
        <p:txBody>
          <a:bodyPr wrap="square" lIns="0" tIns="0" rIns="0" bIns="0" anchor="t">
            <a:noAutofit/>
          </a:bodyPr>
          <a:lstStyle/>
          <a:p>
            <a:pPr algn="ctr">
              <a:lnSpc>
                <a:spcPct val="100000"/>
              </a:lnSpc>
              <a:buNone/>
              <a:defRPr sz="1200" b="0" i="0">
                <a:solidFill>
                  <a:srgbClr val="10283B"/>
                </a:solidFill>
                <a:latin typeface="Nimbus Sans"/>
                <a:ea typeface="Nimbus Sans"/>
                <a:cs typeface="Nimbus Sans"/>
              </a:defRPr>
            </a:pPr>
            <a:r>
              <a:rPr sz="2000" b="0" i="0" dirty="0">
                <a:solidFill>
                  <a:srgbClr val="10283B"/>
                </a:solidFill>
                <a:latin typeface="Nimbus Sans"/>
                <a:ea typeface="Nimbus Sans"/>
                <a:cs typeface="Nimbus Sans"/>
              </a:rPr>
              <a:t>research needs and briefs</a:t>
            </a:r>
          </a:p>
        </p:txBody>
      </p:sp>
      <p:sp>
        <p:nvSpPr>
          <p:cNvPr id="20" name="Freccia di espansione 19">
            <a:extLst>
              <a:ext uri="{FF2B5EF4-FFF2-40B4-BE49-F238E27FC236}">
                <a16:creationId xmlns:a16="http://schemas.microsoft.com/office/drawing/2014/main" id="{EEE9B26B-50E4-49AD-BC7A-243AA00C1209}"/>
              </a:ext>
            </a:extLst>
          </p:cNvPr>
          <p:cNvSpPr>
            <a:spLocks noGrp="1"/>
          </p:cNvSpPr>
          <p:nvPr/>
        </p:nvSpPr>
        <p:spPr>
          <a:xfrm>
            <a:off x="9307830" y="2571750"/>
            <a:ext cx="219075" cy="381000"/>
          </a:xfrm>
          <a:prstGeom prst="chevron">
            <a:avLst/>
          </a:prstGeom>
          <a:solidFill>
            <a:srgbClr val="00A6A6"/>
          </a:solidFill>
          <a:ln w="0">
            <a:noFill/>
          </a:ln>
        </p:spPr>
        <p:txBody>
          <a:bodyPr/>
          <a:lstStyle/>
          <a:p>
            <a:endParaRPr lang="it-IT" sz="2000"/>
          </a:p>
        </p:txBody>
      </p:sp>
      <p:sp>
        <p:nvSpPr>
          <p:cNvPr id="21" name="Rettangolo con angoli arrotondati 20">
            <a:extLst>
              <a:ext uri="{FF2B5EF4-FFF2-40B4-BE49-F238E27FC236}">
                <a16:creationId xmlns:a16="http://schemas.microsoft.com/office/drawing/2014/main" id="{DCB94A33-E705-41E8-BD3C-D6961FA87F1E}"/>
              </a:ext>
            </a:extLst>
          </p:cNvPr>
          <p:cNvSpPr>
            <a:spLocks noGrp="1"/>
          </p:cNvSpPr>
          <p:nvPr/>
        </p:nvSpPr>
        <p:spPr>
          <a:xfrm>
            <a:off x="9555480" y="2076450"/>
            <a:ext cx="2381250" cy="1390650"/>
          </a:xfrm>
          <a:prstGeom prst="roundRect">
            <a:avLst>
              <a:gd name="adj" fmla="val 12329"/>
            </a:avLst>
          </a:prstGeom>
          <a:solidFill>
            <a:srgbClr val="071B2E"/>
          </a:solidFill>
          <a:ln w="0">
            <a:noFill/>
          </a:ln>
        </p:spPr>
        <p:txBody>
          <a:bodyPr/>
          <a:lstStyle/>
          <a:p>
            <a:endParaRPr lang="it-IT" sz="2000"/>
          </a:p>
        </p:txBody>
      </p:sp>
      <p:sp>
        <p:nvSpPr>
          <p:cNvPr id="22" name="Rettangolo 21">
            <a:extLst>
              <a:ext uri="{FF2B5EF4-FFF2-40B4-BE49-F238E27FC236}">
                <a16:creationId xmlns:a16="http://schemas.microsoft.com/office/drawing/2014/main" id="{CFF7C75F-FFD8-45F3-BAF7-76A3561069FB}"/>
              </a:ext>
            </a:extLst>
          </p:cNvPr>
          <p:cNvSpPr>
            <a:spLocks noGrp="1"/>
          </p:cNvSpPr>
          <p:nvPr/>
        </p:nvSpPr>
        <p:spPr>
          <a:xfrm>
            <a:off x="9726930" y="2362200"/>
            <a:ext cx="2038350" cy="304800"/>
          </a:xfrm>
          <a:prstGeom prst="rect">
            <a:avLst/>
          </a:prstGeom>
          <a:noFill/>
          <a:ln w="0">
            <a:noFill/>
          </a:ln>
        </p:spPr>
        <p:txBody>
          <a:bodyPr wrap="square" lIns="0" tIns="0" rIns="0" bIns="0" anchor="t">
            <a:normAutofit/>
          </a:bodyPr>
          <a:lstStyle/>
          <a:p>
            <a:pPr algn="ctr">
              <a:lnSpc>
                <a:spcPct val="100000"/>
              </a:lnSpc>
              <a:buNone/>
              <a:defRPr sz="1500"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AGENDA</a:t>
            </a:r>
          </a:p>
        </p:txBody>
      </p:sp>
      <p:sp>
        <p:nvSpPr>
          <p:cNvPr id="23" name="Rettangolo 22">
            <a:extLst>
              <a:ext uri="{FF2B5EF4-FFF2-40B4-BE49-F238E27FC236}">
                <a16:creationId xmlns:a16="http://schemas.microsoft.com/office/drawing/2014/main" id="{D84EEE27-1B6D-4C60-B9FD-7B75D401F061}"/>
              </a:ext>
            </a:extLst>
          </p:cNvPr>
          <p:cNvSpPr>
            <a:spLocks noGrp="1"/>
          </p:cNvSpPr>
          <p:nvPr/>
        </p:nvSpPr>
        <p:spPr>
          <a:xfrm>
            <a:off x="9707880" y="2876550"/>
            <a:ext cx="2076450" cy="361950"/>
          </a:xfrm>
          <a:prstGeom prst="rect">
            <a:avLst/>
          </a:prstGeom>
          <a:noFill/>
          <a:ln w="0">
            <a:noFill/>
          </a:ln>
        </p:spPr>
        <p:txBody>
          <a:bodyPr wrap="square" lIns="0" tIns="0" rIns="0" bIns="0" anchor="t">
            <a:normAutofit/>
          </a:bodyPr>
          <a:lstStyle/>
          <a:p>
            <a:pPr algn="ctr">
              <a:lnSpc>
                <a:spcPct val="100000"/>
              </a:lnSpc>
              <a:buNone/>
              <a:defRPr sz="1200" b="0" i="0">
                <a:solidFill>
                  <a:srgbClr val="CFE0E4"/>
                </a:solidFill>
                <a:latin typeface="Nimbus Sans"/>
                <a:ea typeface="Nimbus Sans"/>
                <a:cs typeface="Nimbus Sans"/>
              </a:defRPr>
            </a:pPr>
            <a:r>
              <a:rPr sz="2000" b="0" i="0">
                <a:solidFill>
                  <a:srgbClr val="CFE0E4"/>
                </a:solidFill>
                <a:latin typeface="Nimbus Sans"/>
                <a:ea typeface="Nimbus Sans"/>
                <a:cs typeface="Nimbus Sans"/>
              </a:rPr>
              <a:t>SRIA, SET Plan, calls</a:t>
            </a:r>
          </a:p>
        </p:txBody>
      </p:sp>
      <p:sp>
        <p:nvSpPr>
          <p:cNvPr id="24" name="Connettore dritto 23">
            <a:extLst>
              <a:ext uri="{FF2B5EF4-FFF2-40B4-BE49-F238E27FC236}">
                <a16:creationId xmlns:a16="http://schemas.microsoft.com/office/drawing/2014/main" id="{6CF7236C-94CC-48E4-B578-AB3A90271C56}"/>
              </a:ext>
            </a:extLst>
          </p:cNvPr>
          <p:cNvSpPr>
            <a:spLocks noGrp="1"/>
          </p:cNvSpPr>
          <p:nvPr/>
        </p:nvSpPr>
        <p:spPr>
          <a:xfrm>
            <a:off x="1809750" y="3781425"/>
            <a:ext cx="8572500" cy="0"/>
          </a:xfrm>
          <a:prstGeom prst="line">
            <a:avLst/>
          </a:prstGeom>
          <a:noFill/>
          <a:ln w="28575">
            <a:solidFill>
              <a:srgbClr val="00A6A6"/>
            </a:solidFill>
            <a:prstDash val="solid"/>
          </a:ln>
        </p:spPr>
        <p:txBody>
          <a:bodyPr/>
          <a:lstStyle/>
          <a:p>
            <a:endParaRPr lang="it-IT" sz="2000"/>
          </a:p>
        </p:txBody>
      </p:sp>
      <p:sp>
        <p:nvSpPr>
          <p:cNvPr id="25" name="Freccia di espansione 24">
            <a:extLst>
              <a:ext uri="{FF2B5EF4-FFF2-40B4-BE49-F238E27FC236}">
                <a16:creationId xmlns:a16="http://schemas.microsoft.com/office/drawing/2014/main" id="{A3F42636-BB07-4D58-A881-D9A31D680672}"/>
              </a:ext>
            </a:extLst>
          </p:cNvPr>
          <p:cNvSpPr>
            <a:spLocks noGrp="1"/>
          </p:cNvSpPr>
          <p:nvPr/>
        </p:nvSpPr>
        <p:spPr>
          <a:xfrm>
            <a:off x="1619250" y="3648075"/>
            <a:ext cx="247650" cy="266700"/>
          </a:xfrm>
          <a:prstGeom prst="chevron">
            <a:avLst/>
          </a:prstGeom>
          <a:solidFill>
            <a:srgbClr val="00A6A6"/>
          </a:solidFill>
          <a:ln w="0">
            <a:noFill/>
          </a:ln>
        </p:spPr>
        <p:txBody>
          <a:bodyPr/>
          <a:lstStyle/>
          <a:p>
            <a:endParaRPr lang="it-IT" sz="2000"/>
          </a:p>
        </p:txBody>
      </p:sp>
      <p:sp>
        <p:nvSpPr>
          <p:cNvPr id="26" name="Rettangolo 25">
            <a:extLst>
              <a:ext uri="{FF2B5EF4-FFF2-40B4-BE49-F238E27FC236}">
                <a16:creationId xmlns:a16="http://schemas.microsoft.com/office/drawing/2014/main" id="{FDE58A8E-4E54-47FB-B868-B14B881B3314}"/>
              </a:ext>
            </a:extLst>
          </p:cNvPr>
          <p:cNvSpPr>
            <a:spLocks noGrp="1"/>
          </p:cNvSpPr>
          <p:nvPr/>
        </p:nvSpPr>
        <p:spPr>
          <a:xfrm>
            <a:off x="4572000" y="3905250"/>
            <a:ext cx="2857500" cy="266700"/>
          </a:xfrm>
          <a:prstGeom prst="rect">
            <a:avLst/>
          </a:prstGeom>
          <a:noFill/>
          <a:ln w="0">
            <a:noFill/>
          </a:ln>
        </p:spPr>
        <p:txBody>
          <a:bodyPr wrap="square" lIns="0" tIns="0" rIns="0" bIns="0" anchor="t">
            <a:noAutofit/>
          </a:bodyPr>
          <a:lstStyle/>
          <a:p>
            <a:pPr algn="ctr">
              <a:lnSpc>
                <a:spcPct val="100000"/>
              </a:lnSpc>
              <a:buNone/>
              <a:defRPr sz="1275" b="1" i="0">
                <a:solidFill>
                  <a:srgbClr val="00A6A6"/>
                </a:solidFill>
                <a:latin typeface="Nimbus Sans"/>
                <a:ea typeface="Nimbus Sans"/>
                <a:cs typeface="Nimbus Sans"/>
              </a:defRPr>
            </a:pPr>
            <a:r>
              <a:rPr sz="2000" b="1" i="0">
                <a:solidFill>
                  <a:srgbClr val="00A6A6"/>
                </a:solidFill>
                <a:latin typeface="Nimbus Sans"/>
                <a:ea typeface="Nimbus Sans"/>
                <a:cs typeface="Nimbus Sans"/>
              </a:rPr>
              <a:t>feedback from practice</a:t>
            </a:r>
          </a:p>
        </p:txBody>
      </p:sp>
      <p:sp>
        <p:nvSpPr>
          <p:cNvPr id="27" name="Rettangolo con angoli arrotondati 26">
            <a:extLst>
              <a:ext uri="{FF2B5EF4-FFF2-40B4-BE49-F238E27FC236}">
                <a16:creationId xmlns:a16="http://schemas.microsoft.com/office/drawing/2014/main" id="{0E5335A5-2EF8-462C-9352-880AC39C3516}"/>
              </a:ext>
            </a:extLst>
          </p:cNvPr>
          <p:cNvSpPr>
            <a:spLocks noGrp="1"/>
          </p:cNvSpPr>
          <p:nvPr/>
        </p:nvSpPr>
        <p:spPr>
          <a:xfrm>
            <a:off x="788670" y="4705350"/>
            <a:ext cx="10995660" cy="857250"/>
          </a:xfrm>
          <a:prstGeom prst="roundRect">
            <a:avLst>
              <a:gd name="adj" fmla="val 20000"/>
            </a:avLst>
          </a:prstGeom>
          <a:solidFill>
            <a:srgbClr val="E6F4F4"/>
          </a:solidFill>
          <a:ln w="0">
            <a:noFill/>
          </a:ln>
        </p:spPr>
        <p:txBody>
          <a:bodyPr/>
          <a:lstStyle/>
          <a:p>
            <a:endParaRPr lang="it-IT" sz="2000"/>
          </a:p>
        </p:txBody>
      </p:sp>
      <p:sp>
        <p:nvSpPr>
          <p:cNvPr id="28" name="Rettangolo 27">
            <a:extLst>
              <a:ext uri="{FF2B5EF4-FFF2-40B4-BE49-F238E27FC236}">
                <a16:creationId xmlns:a16="http://schemas.microsoft.com/office/drawing/2014/main" id="{CB3EF5BC-C8A2-4051-BFC7-E6BFE2729761}"/>
              </a:ext>
            </a:extLst>
          </p:cNvPr>
          <p:cNvSpPr>
            <a:spLocks noGrp="1"/>
          </p:cNvSpPr>
          <p:nvPr/>
        </p:nvSpPr>
        <p:spPr>
          <a:xfrm>
            <a:off x="970597" y="4956811"/>
            <a:ext cx="2773680" cy="120969"/>
          </a:xfrm>
          <a:prstGeom prst="rect">
            <a:avLst/>
          </a:prstGeom>
          <a:noFill/>
          <a:ln w="0">
            <a:noFill/>
          </a:ln>
        </p:spPr>
        <p:txBody>
          <a:bodyPr wrap="square" lIns="0" tIns="0" rIns="0" bIns="0" anchor="t">
            <a:noAutofit/>
          </a:bodyPr>
          <a:lstStyle/>
          <a:p>
            <a:pPr algn="l">
              <a:lnSpc>
                <a:spcPct val="100000"/>
              </a:lnSpc>
              <a:buNone/>
              <a:defRPr sz="1350" b="1" i="0">
                <a:solidFill>
                  <a:srgbClr val="071B2E"/>
                </a:solidFill>
                <a:latin typeface="Nimbus Sans"/>
                <a:ea typeface="Nimbus Sans"/>
                <a:cs typeface="Nimbus Sans"/>
              </a:defRPr>
            </a:pPr>
            <a:r>
              <a:rPr sz="2000" b="1" i="0" dirty="0">
                <a:solidFill>
                  <a:srgbClr val="071B2E"/>
                </a:solidFill>
                <a:latin typeface="Nimbus Sans"/>
                <a:ea typeface="Nimbus Sans"/>
                <a:cs typeface="Nimbus Sans"/>
              </a:rPr>
              <a:t>Continuous entry points</a:t>
            </a:r>
          </a:p>
        </p:txBody>
      </p:sp>
      <p:sp>
        <p:nvSpPr>
          <p:cNvPr id="29" name="Rettangolo 28">
            <a:extLst>
              <a:ext uri="{FF2B5EF4-FFF2-40B4-BE49-F238E27FC236}">
                <a16:creationId xmlns:a16="http://schemas.microsoft.com/office/drawing/2014/main" id="{5374682C-F12E-46EE-9C9E-49BDD4AC8B50}"/>
              </a:ext>
            </a:extLst>
          </p:cNvPr>
          <p:cNvSpPr>
            <a:spLocks noGrp="1"/>
          </p:cNvSpPr>
          <p:nvPr/>
        </p:nvSpPr>
        <p:spPr>
          <a:xfrm>
            <a:off x="3926204" y="4886325"/>
            <a:ext cx="7656196" cy="361950"/>
          </a:xfrm>
          <a:prstGeom prst="rect">
            <a:avLst/>
          </a:prstGeom>
          <a:noFill/>
          <a:ln w="0">
            <a:noFill/>
          </a:ln>
        </p:spPr>
        <p:txBody>
          <a:bodyPr wrap="square" lIns="0" tIns="0" rIns="0" bIns="0" anchor="ctr">
            <a:noAutofit/>
          </a:bodyPr>
          <a:lstStyle/>
          <a:p>
            <a:pPr algn="l">
              <a:lnSpc>
                <a:spcPct val="100000"/>
              </a:lnSpc>
              <a:buNone/>
              <a:defRPr sz="1350" b="0" i="0">
                <a:solidFill>
                  <a:srgbClr val="10283B"/>
                </a:solidFill>
                <a:latin typeface="Nimbus Sans"/>
                <a:ea typeface="Nimbus Sans"/>
                <a:cs typeface="Nimbus Sans"/>
              </a:defRPr>
            </a:pPr>
            <a:r>
              <a:rPr sz="2000" b="0" i="0" dirty="0">
                <a:solidFill>
                  <a:srgbClr val="10283B"/>
                </a:solidFill>
                <a:latin typeface="Nimbus Sans"/>
                <a:ea typeface="Nimbus Sans"/>
                <a:cs typeface="Nimbus Sans"/>
              </a:rPr>
              <a:t>working groups, workshops, Annual Conference, </a:t>
            </a:r>
            <a:r>
              <a:rPr sz="2000" b="1" i="0" dirty="0">
                <a:solidFill>
                  <a:srgbClr val="10283B"/>
                </a:solidFill>
                <a:latin typeface="Nimbus Sans"/>
                <a:ea typeface="Nimbus Sans"/>
                <a:cs typeface="Nimbus Sans"/>
              </a:rPr>
              <a:t>Battery Innovation Days, </a:t>
            </a:r>
            <a:r>
              <a:rPr sz="2000" b="0" i="0" dirty="0">
                <a:solidFill>
                  <a:srgbClr val="10283B"/>
                </a:solidFill>
                <a:latin typeface="Nimbus Sans"/>
                <a:ea typeface="Nimbus Sans"/>
                <a:cs typeface="Nimbus Sans"/>
              </a:rPr>
              <a:t>surveys</a:t>
            </a:r>
          </a:p>
        </p:txBody>
      </p:sp>
      <p:sp>
        <p:nvSpPr>
          <p:cNvPr id="30" name="Rettangolo 29">
            <a:extLst>
              <a:ext uri="{FF2B5EF4-FFF2-40B4-BE49-F238E27FC236}">
                <a16:creationId xmlns:a16="http://schemas.microsoft.com/office/drawing/2014/main" id="{93FEF486-327C-4062-9BFD-849CD2781339}"/>
              </a:ext>
            </a:extLst>
          </p:cNvPr>
          <p:cNvSpPr>
            <a:spLocks noGrp="1"/>
          </p:cNvSpPr>
          <p:nvPr/>
        </p:nvSpPr>
        <p:spPr>
          <a:xfrm>
            <a:off x="704850" y="5915025"/>
            <a:ext cx="10572750" cy="266700"/>
          </a:xfrm>
          <a:prstGeom prst="rect">
            <a:avLst/>
          </a:prstGeom>
          <a:noFill/>
          <a:ln w="0">
            <a:noFill/>
          </a:ln>
        </p:spPr>
        <p:txBody>
          <a:bodyPr wrap="square" lIns="0" tIns="0" rIns="0" bIns="0" anchor="t">
            <a:normAutofit/>
          </a:bodyPr>
          <a:lstStyle/>
          <a:p>
            <a:pPr algn="ctr">
              <a:lnSpc>
                <a:spcPct val="100000"/>
              </a:lnSpc>
              <a:buNone/>
              <a:defRPr sz="1650" b="1" i="0">
                <a:solidFill>
                  <a:srgbClr val="071B2E"/>
                </a:solidFill>
                <a:latin typeface="Nimbus Sans"/>
                <a:ea typeface="Nimbus Sans"/>
                <a:cs typeface="Nimbus Sans"/>
              </a:defRPr>
            </a:pPr>
            <a:r>
              <a:rPr sz="1650" b="1" i="0">
                <a:solidFill>
                  <a:srgbClr val="071B2E"/>
                </a:solidFill>
                <a:latin typeface="Nimbus Sans"/>
                <a:ea typeface="Nimbus Sans"/>
                <a:cs typeface="Nimbus Sans"/>
              </a:rPr>
              <a:t>A credible agenda shows the evidence behind each priority.</a:t>
            </a:r>
          </a:p>
        </p:txBody>
      </p:sp>
      <p:sp>
        <p:nvSpPr>
          <p:cNvPr id="31" name="Connettore dritto 30">
            <a:extLst>
              <a:ext uri="{FF2B5EF4-FFF2-40B4-BE49-F238E27FC236}">
                <a16:creationId xmlns:a16="http://schemas.microsoft.com/office/drawing/2014/main" id="{8C28AEDC-65CA-48C4-99E7-4D676FCE8E77}"/>
              </a:ext>
            </a:extLst>
          </p:cNvPr>
          <p:cNvSpPr>
            <a:spLocks noGrp="1"/>
          </p:cNvSpPr>
          <p:nvPr/>
        </p:nvSpPr>
        <p:spPr>
          <a:xfrm>
            <a:off x="609600" y="6467475"/>
            <a:ext cx="10972800" cy="0"/>
          </a:xfrm>
          <a:prstGeom prst="line">
            <a:avLst/>
          </a:prstGeom>
          <a:noFill/>
          <a:ln w="9525">
            <a:solidFill>
              <a:srgbClr val="7A919C">
                <a:alpha val="35000"/>
              </a:srgbClr>
            </a:solidFill>
            <a:prstDash val="solid"/>
          </a:ln>
        </p:spPr>
        <p:txBody>
          <a:bodyPr/>
          <a:lstStyle/>
          <a:p>
            <a:endParaRPr lang="it-IT"/>
          </a:p>
        </p:txBody>
      </p:sp>
      <p:sp>
        <p:nvSpPr>
          <p:cNvPr id="32" name="Rettangolo 31">
            <a:extLst>
              <a:ext uri="{FF2B5EF4-FFF2-40B4-BE49-F238E27FC236}">
                <a16:creationId xmlns:a16="http://schemas.microsoft.com/office/drawing/2014/main" id="{798E0F42-A845-4357-BD8E-9B24D2E0D193}"/>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5F7280"/>
                </a:solidFill>
                <a:latin typeface="Nimbus Sans"/>
                <a:ea typeface="Nimbus Sans"/>
                <a:cs typeface="Nimbus Sans"/>
              </a:defRPr>
            </a:pPr>
            <a:r>
              <a:rPr sz="825" b="1" i="0">
                <a:solidFill>
                  <a:srgbClr val="5F7280"/>
                </a:solidFill>
                <a:latin typeface="Nimbus Sans"/>
                <a:ea typeface="Nimbus Sans"/>
                <a:cs typeface="Nimbus Sans"/>
              </a:rPr>
              <a:t>BATT-BRIDGE × GIGAGREEN</a:t>
            </a:r>
          </a:p>
        </p:txBody>
      </p:sp>
      <p:sp>
        <p:nvSpPr>
          <p:cNvPr id="33" name="Rettangolo 32">
            <a:extLst>
              <a:ext uri="{FF2B5EF4-FFF2-40B4-BE49-F238E27FC236}">
                <a16:creationId xmlns:a16="http://schemas.microsoft.com/office/drawing/2014/main" id="{8D740902-9271-4694-B1C8-883F24815852}"/>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00A6A6"/>
                </a:solidFill>
                <a:latin typeface="Nimbus Sans"/>
                <a:ea typeface="Nimbus Sans"/>
                <a:cs typeface="Nimbus Sans"/>
              </a:defRPr>
            </a:pPr>
            <a:r>
              <a:rPr sz="900" b="1" i="0">
                <a:solidFill>
                  <a:srgbClr val="00A6A6"/>
                </a:solidFill>
                <a:latin typeface="Nimbus Sans"/>
                <a:ea typeface="Nimbus Sans"/>
                <a:cs typeface="Nimbus Sans"/>
              </a:rPr>
              <a:t>09</a:t>
            </a:r>
          </a:p>
        </p:txBody>
      </p:sp>
      <p:pic>
        <p:nvPicPr>
          <p:cNvPr id="35" name="Immagine 34" descr="BEPA">
            <a:extLst>
              <a:ext uri="{FF2B5EF4-FFF2-40B4-BE49-F238E27FC236}">
                <a16:creationId xmlns:a16="http://schemas.microsoft.com/office/drawing/2014/main" id="{1B272AD4-AF2C-388E-9122-9AAFD96CB377}"/>
              </a:ext>
            </a:extLst>
          </p:cNvPr>
          <p:cNvPicPr>
            <a:picLocks noChangeAspect="1"/>
          </p:cNvPicPr>
          <p:nvPr/>
        </p:nvPicPr>
        <p:blipFill>
          <a:blip r:embed="rId3"/>
          <a:stretch>
            <a:fillRect/>
          </a:stretch>
        </p:blipFill>
        <p:spPr>
          <a:xfrm>
            <a:off x="10285095" y="714374"/>
            <a:ext cx="1833773" cy="685801"/>
          </a:xfrm>
          <a:prstGeom prst="rect">
            <a:avLst/>
          </a:prstGeom>
        </p:spPr>
      </p:pic>
      <p:pic>
        <p:nvPicPr>
          <p:cNvPr id="36" name="Picture 6">
            <a:extLst>
              <a:ext uri="{FF2B5EF4-FFF2-40B4-BE49-F238E27FC236}">
                <a16:creationId xmlns:a16="http://schemas.microsoft.com/office/drawing/2014/main" id="{5909A184-F365-56F9-9D9F-A5E73E00BB4D}"/>
              </a:ext>
            </a:extLst>
          </p:cNvPr>
          <p:cNvPicPr>
            <a:picLocks noChangeAspect="1"/>
          </p:cNvPicPr>
          <p:nvPr/>
        </p:nvPicPr>
        <p:blipFill>
          <a:blip r:embed="rId4">
            <a:extLst>
              <a:ext uri="{28A0092B-C50C-407E-A947-70E740481C1C}">
                <a14:useLocalDpi xmlns:a14="http://schemas.microsoft.com/office/drawing/2010/main" val="0"/>
              </a:ext>
            </a:extLst>
          </a:blip>
          <a:srcRect t="43258" b="38632"/>
          <a:stretch>
            <a:fillRect/>
          </a:stretch>
        </p:blipFill>
        <p:spPr>
          <a:xfrm>
            <a:off x="9741771" y="101984"/>
            <a:ext cx="2450229" cy="443727"/>
          </a:xfrm>
          <a:prstGeom prst="rect">
            <a:avLst/>
          </a:prstGeom>
        </p:spPr>
      </p:pic>
    </p:spTree>
    <p:extLst>
      <p:ext uri="{BB962C8B-B14F-4D97-AF65-F5344CB8AC3E}">
        <p14:creationId xmlns:p14="http://schemas.microsoft.com/office/powerpoint/2010/main" val="152939023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7FAFA"/>
        </a:solidFill>
        <a:effectLst/>
      </p:bgPr>
    </p:bg>
    <p:spTree>
      <p:nvGrpSpPr>
        <p:cNvPr id="1" name=""/>
        <p:cNvGrpSpPr/>
        <p:nvPr/>
      </p:nvGrpSpPr>
      <p:grpSpPr>
        <a:xfrm>
          <a:off x="0" y="0"/>
          <a:ext cx="0" cy="0"/>
          <a:chOff x="0" y="0"/>
          <a:chExt cx="0" cy="0"/>
        </a:xfrm>
      </p:grpSpPr>
      <p:sp>
        <p:nvSpPr>
          <p:cNvPr id="35" name="Rettangolo 34">
            <a:extLst>
              <a:ext uri="{FF2B5EF4-FFF2-40B4-BE49-F238E27FC236}">
                <a16:creationId xmlns:a16="http://schemas.microsoft.com/office/drawing/2014/main" id="{70EA259A-1FC0-48EB-854B-824E9D0AAD1F}"/>
              </a:ext>
            </a:extLst>
          </p:cNvPr>
          <p:cNvSpPr>
            <a:spLocks noGrp="1"/>
          </p:cNvSpPr>
          <p:nvPr/>
        </p:nvSpPr>
        <p:spPr>
          <a:xfrm>
            <a:off x="0" y="0"/>
            <a:ext cx="171450" cy="6858000"/>
          </a:xfrm>
          <a:prstGeom prst="rect">
            <a:avLst/>
          </a:prstGeom>
          <a:solidFill>
            <a:srgbClr val="00A6A6"/>
          </a:solidFill>
          <a:ln w="0">
            <a:noFill/>
          </a:ln>
        </p:spPr>
        <p:txBody>
          <a:bodyPr/>
          <a:lstStyle/>
          <a:p>
            <a:endParaRPr lang="it-IT"/>
          </a:p>
        </p:txBody>
      </p:sp>
      <p:sp>
        <p:nvSpPr>
          <p:cNvPr id="2" name="Ovale 1">
            <a:extLst>
              <a:ext uri="{FF2B5EF4-FFF2-40B4-BE49-F238E27FC236}">
                <a16:creationId xmlns:a16="http://schemas.microsoft.com/office/drawing/2014/main" id="{588FB538-22C8-4227-86F5-B39F239AC279}"/>
              </a:ext>
            </a:extLst>
          </p:cNvPr>
          <p:cNvSpPr>
            <a:spLocks noGrp="1"/>
          </p:cNvSpPr>
          <p:nvPr/>
        </p:nvSpPr>
        <p:spPr>
          <a:xfrm>
            <a:off x="10668000" y="0"/>
            <a:ext cx="1524000" cy="1524000"/>
          </a:xfrm>
          <a:prstGeom prst="ellipse">
            <a:avLst/>
          </a:prstGeom>
          <a:solidFill>
            <a:srgbClr val="00A6A6">
              <a:alpha val="7000"/>
            </a:srgbClr>
          </a:solidFill>
          <a:ln w="0">
            <a:noFill/>
          </a:ln>
        </p:spPr>
        <p:txBody>
          <a:bodyPr/>
          <a:lstStyle/>
          <a:p>
            <a:endParaRPr lang="it-IT"/>
          </a:p>
        </p:txBody>
      </p:sp>
      <p:sp>
        <p:nvSpPr>
          <p:cNvPr id="3" name="Rettangolo 2">
            <a:extLst>
              <a:ext uri="{FF2B5EF4-FFF2-40B4-BE49-F238E27FC236}">
                <a16:creationId xmlns:a16="http://schemas.microsoft.com/office/drawing/2014/main" id="{E5C2863D-8F0B-405F-A02F-6E70DAB40E75}"/>
              </a:ext>
            </a:extLst>
          </p:cNvPr>
          <p:cNvSpPr>
            <a:spLocks noGrp="1"/>
          </p:cNvSpPr>
          <p:nvPr/>
        </p:nvSpPr>
        <p:spPr>
          <a:xfrm>
            <a:off x="609600" y="342900"/>
            <a:ext cx="5905500" cy="228600"/>
          </a:xfrm>
          <a:prstGeom prst="rect">
            <a:avLst/>
          </a:prstGeom>
          <a:noFill/>
          <a:ln w="0">
            <a:noFill/>
          </a:ln>
        </p:spPr>
        <p:txBody>
          <a:bodyPr wrap="square" lIns="0" tIns="0" rIns="0" bIns="0" anchor="t">
            <a:noAutofit/>
          </a:bodyPr>
          <a:lstStyle/>
          <a:p>
            <a:pPr algn="l">
              <a:lnSpc>
                <a:spcPct val="100000"/>
              </a:lnSpc>
              <a:buNone/>
              <a:defRPr sz="1050" b="1" i="0">
                <a:solidFill>
                  <a:srgbClr val="00A6A6"/>
                </a:solidFill>
                <a:latin typeface="Nimbus Sans"/>
                <a:ea typeface="Nimbus Sans"/>
                <a:cs typeface="Nimbus Sans"/>
              </a:defRPr>
            </a:pPr>
            <a:r>
              <a:rPr sz="2000" b="1" i="0" dirty="0">
                <a:solidFill>
                  <a:srgbClr val="00A6A6"/>
                </a:solidFill>
                <a:latin typeface="Nimbus Sans"/>
                <a:ea typeface="Nimbus Sans"/>
                <a:cs typeface="Nimbus Sans"/>
              </a:rPr>
              <a:t>SKILLS</a:t>
            </a:r>
          </a:p>
        </p:txBody>
      </p:sp>
      <p:sp>
        <p:nvSpPr>
          <p:cNvPr id="4" name="Rettangolo 3">
            <a:extLst>
              <a:ext uri="{FF2B5EF4-FFF2-40B4-BE49-F238E27FC236}">
                <a16:creationId xmlns:a16="http://schemas.microsoft.com/office/drawing/2014/main" id="{8B135062-8731-49D0-AC37-C5876151B389}"/>
              </a:ext>
            </a:extLst>
          </p:cNvPr>
          <p:cNvSpPr>
            <a:spLocks noGrp="1"/>
          </p:cNvSpPr>
          <p:nvPr/>
        </p:nvSpPr>
        <p:spPr>
          <a:xfrm>
            <a:off x="609600" y="638175"/>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071B2E"/>
                </a:solidFill>
                <a:latin typeface="Nimbus Sans"/>
                <a:ea typeface="Nimbus Sans"/>
                <a:cs typeface="Nimbus Sans"/>
              </a:defRPr>
            </a:pPr>
            <a:r>
              <a:rPr sz="2850" b="1" i="0">
                <a:solidFill>
                  <a:srgbClr val="071B2E"/>
                </a:solidFill>
                <a:latin typeface="Nimbus Sans"/>
                <a:ea typeface="Nimbus Sans"/>
                <a:cs typeface="Nimbus Sans"/>
              </a:rPr>
              <a:t>Europe needs hybrid battery skills</a:t>
            </a:r>
          </a:p>
        </p:txBody>
      </p:sp>
      <p:sp>
        <p:nvSpPr>
          <p:cNvPr id="5" name="Rettangolo con angoli arrotondati 4">
            <a:extLst>
              <a:ext uri="{FF2B5EF4-FFF2-40B4-BE49-F238E27FC236}">
                <a16:creationId xmlns:a16="http://schemas.microsoft.com/office/drawing/2014/main" id="{D9DC548C-057B-41F5-B722-A5B25C990EFE}"/>
              </a:ext>
            </a:extLst>
          </p:cNvPr>
          <p:cNvSpPr>
            <a:spLocks noGrp="1"/>
          </p:cNvSpPr>
          <p:nvPr/>
        </p:nvSpPr>
        <p:spPr>
          <a:xfrm>
            <a:off x="666750" y="1771650"/>
            <a:ext cx="1981200" cy="2724150"/>
          </a:xfrm>
          <a:prstGeom prst="roundRect">
            <a:avLst>
              <a:gd name="adj" fmla="val 10577"/>
            </a:avLst>
          </a:prstGeom>
          <a:solidFill>
            <a:srgbClr val="071B2E"/>
          </a:solidFill>
          <a:ln w="0">
            <a:noFill/>
          </a:ln>
        </p:spPr>
        <p:txBody>
          <a:bodyPr/>
          <a:lstStyle/>
          <a:p>
            <a:endParaRPr lang="it-IT" sz="2000"/>
          </a:p>
        </p:txBody>
      </p:sp>
      <p:sp>
        <p:nvSpPr>
          <p:cNvPr id="6" name="Rettangolo 5">
            <a:extLst>
              <a:ext uri="{FF2B5EF4-FFF2-40B4-BE49-F238E27FC236}">
                <a16:creationId xmlns:a16="http://schemas.microsoft.com/office/drawing/2014/main" id="{77FB0A23-FCBC-4EF1-8F80-46B622844C4D}"/>
              </a:ext>
            </a:extLst>
          </p:cNvPr>
          <p:cNvSpPr>
            <a:spLocks noGrp="1"/>
          </p:cNvSpPr>
          <p:nvPr/>
        </p:nvSpPr>
        <p:spPr>
          <a:xfrm>
            <a:off x="876300" y="2038350"/>
            <a:ext cx="514350" cy="342900"/>
          </a:xfrm>
          <a:prstGeom prst="rect">
            <a:avLst/>
          </a:prstGeom>
          <a:noFill/>
          <a:ln w="0">
            <a:noFill/>
          </a:ln>
        </p:spPr>
        <p:txBody>
          <a:bodyPr wrap="square" lIns="0" tIns="0" rIns="0" bIns="0" anchor="t">
            <a:normAutofit/>
          </a:bodyPr>
          <a:lstStyle/>
          <a:p>
            <a:pPr algn="l">
              <a:lnSpc>
                <a:spcPct val="100000"/>
              </a:lnSpc>
              <a:buNone/>
              <a:defRPr sz="1800" b="1" i="0">
                <a:solidFill>
                  <a:srgbClr val="5AD4D8"/>
                </a:solidFill>
                <a:latin typeface="Nimbus Sans"/>
                <a:ea typeface="Nimbus Sans"/>
                <a:cs typeface="Nimbus Sans"/>
              </a:defRPr>
            </a:pPr>
            <a:r>
              <a:rPr sz="2000" b="1" i="0">
                <a:solidFill>
                  <a:srgbClr val="5AD4D8"/>
                </a:solidFill>
                <a:latin typeface="Nimbus Sans"/>
                <a:ea typeface="Nimbus Sans"/>
                <a:cs typeface="Nimbus Sans"/>
              </a:rPr>
              <a:t>01</a:t>
            </a:r>
          </a:p>
        </p:txBody>
      </p:sp>
      <p:sp>
        <p:nvSpPr>
          <p:cNvPr id="7" name="Rettangolo 6">
            <a:extLst>
              <a:ext uri="{FF2B5EF4-FFF2-40B4-BE49-F238E27FC236}">
                <a16:creationId xmlns:a16="http://schemas.microsoft.com/office/drawing/2014/main" id="{EB682DF7-CCCE-44D3-8085-2244E05D7FD2}"/>
              </a:ext>
            </a:extLst>
          </p:cNvPr>
          <p:cNvSpPr>
            <a:spLocks noGrp="1"/>
          </p:cNvSpPr>
          <p:nvPr/>
        </p:nvSpPr>
        <p:spPr>
          <a:xfrm>
            <a:off x="838200" y="2647950"/>
            <a:ext cx="1638300" cy="400050"/>
          </a:xfrm>
          <a:prstGeom prst="rect">
            <a:avLst/>
          </a:prstGeom>
          <a:noFill/>
          <a:ln w="0">
            <a:noFill/>
          </a:ln>
        </p:spPr>
        <p:txBody>
          <a:bodyPr wrap="square" lIns="0" tIns="0" rIns="0" bIns="0" anchor="t">
            <a:normAutofit/>
          </a:bodyPr>
          <a:lstStyle/>
          <a:p>
            <a:pPr algn="ctr">
              <a:lnSpc>
                <a:spcPct val="100000"/>
              </a:lnSpc>
              <a:buNone/>
              <a:defRPr sz="1575"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MATERIALS</a:t>
            </a:r>
          </a:p>
        </p:txBody>
      </p:sp>
      <p:sp>
        <p:nvSpPr>
          <p:cNvPr id="8" name="Connettore dritto 7">
            <a:extLst>
              <a:ext uri="{FF2B5EF4-FFF2-40B4-BE49-F238E27FC236}">
                <a16:creationId xmlns:a16="http://schemas.microsoft.com/office/drawing/2014/main" id="{0E967022-2899-4092-9450-EDFC373FD898}"/>
              </a:ext>
            </a:extLst>
          </p:cNvPr>
          <p:cNvSpPr>
            <a:spLocks noGrp="1"/>
          </p:cNvSpPr>
          <p:nvPr/>
        </p:nvSpPr>
        <p:spPr>
          <a:xfrm>
            <a:off x="1066800" y="3209925"/>
            <a:ext cx="1181100" cy="0"/>
          </a:xfrm>
          <a:prstGeom prst="line">
            <a:avLst/>
          </a:prstGeom>
          <a:noFill/>
          <a:ln w="9525">
            <a:solidFill>
              <a:srgbClr val="9AB4BC"/>
            </a:solidFill>
            <a:prstDash val="solid"/>
          </a:ln>
        </p:spPr>
        <p:txBody>
          <a:bodyPr/>
          <a:lstStyle/>
          <a:p>
            <a:endParaRPr lang="it-IT" sz="2000"/>
          </a:p>
        </p:txBody>
      </p:sp>
      <p:sp>
        <p:nvSpPr>
          <p:cNvPr id="9" name="Rettangolo 8">
            <a:extLst>
              <a:ext uri="{FF2B5EF4-FFF2-40B4-BE49-F238E27FC236}">
                <a16:creationId xmlns:a16="http://schemas.microsoft.com/office/drawing/2014/main" id="{4C4760AD-57B3-4ACF-BFB6-1AE01BEFBC5B}"/>
              </a:ext>
            </a:extLst>
          </p:cNvPr>
          <p:cNvSpPr>
            <a:spLocks noGrp="1"/>
          </p:cNvSpPr>
          <p:nvPr/>
        </p:nvSpPr>
        <p:spPr>
          <a:xfrm>
            <a:off x="771525" y="3490913"/>
            <a:ext cx="1771650" cy="742950"/>
          </a:xfrm>
          <a:prstGeom prst="rect">
            <a:avLst/>
          </a:prstGeom>
          <a:noFill/>
          <a:ln w="0">
            <a:noFill/>
          </a:ln>
        </p:spPr>
        <p:txBody>
          <a:bodyPr wrap="square" lIns="0" tIns="0" rIns="0" bIns="0" anchor="t">
            <a:noAutofit/>
          </a:bodyPr>
          <a:lstStyle/>
          <a:p>
            <a:pPr algn="ctr">
              <a:lnSpc>
                <a:spcPct val="108000"/>
              </a:lnSpc>
              <a:buNone/>
              <a:defRPr sz="1350" b="0" i="0">
                <a:solidFill>
                  <a:srgbClr val="D1E0E4"/>
                </a:solidFill>
                <a:latin typeface="Nimbus Sans"/>
                <a:ea typeface="Nimbus Sans"/>
                <a:cs typeface="Nimbus Sans"/>
              </a:defRPr>
            </a:pPr>
            <a:r>
              <a:rPr sz="2000" b="0" i="0" dirty="0">
                <a:solidFill>
                  <a:srgbClr val="D1E0E4"/>
                </a:solidFill>
                <a:latin typeface="Nimbus Sans"/>
                <a:ea typeface="Nimbus Sans"/>
                <a:cs typeface="Nimbus Sans"/>
              </a:rPr>
              <a:t>chemistry</a:t>
            </a:r>
          </a:p>
          <a:p>
            <a:pPr algn="ctr">
              <a:lnSpc>
                <a:spcPct val="108000"/>
              </a:lnSpc>
              <a:buNone/>
              <a:defRPr sz="1350" b="0" i="0">
                <a:solidFill>
                  <a:srgbClr val="D1E0E4"/>
                </a:solidFill>
                <a:latin typeface="Nimbus Sans"/>
                <a:ea typeface="Nimbus Sans"/>
                <a:cs typeface="Nimbus Sans"/>
              </a:defRPr>
            </a:pPr>
            <a:r>
              <a:rPr sz="2000" b="0" i="0" dirty="0">
                <a:solidFill>
                  <a:srgbClr val="D1E0E4"/>
                </a:solidFill>
                <a:latin typeface="Nimbus Sans"/>
                <a:ea typeface="Nimbus Sans"/>
                <a:cs typeface="Nimbus Sans"/>
              </a:rPr>
              <a:t>electrochemistry</a:t>
            </a:r>
          </a:p>
        </p:txBody>
      </p:sp>
      <p:sp>
        <p:nvSpPr>
          <p:cNvPr id="10" name="Rettangolo con angoli arrotondati 9">
            <a:extLst>
              <a:ext uri="{FF2B5EF4-FFF2-40B4-BE49-F238E27FC236}">
                <a16:creationId xmlns:a16="http://schemas.microsoft.com/office/drawing/2014/main" id="{F8204208-A1BB-4E89-97CA-753D5DCCA1E7}"/>
              </a:ext>
            </a:extLst>
          </p:cNvPr>
          <p:cNvSpPr>
            <a:spLocks noGrp="1"/>
          </p:cNvSpPr>
          <p:nvPr/>
        </p:nvSpPr>
        <p:spPr>
          <a:xfrm>
            <a:off x="2857500" y="1771650"/>
            <a:ext cx="1981200" cy="2724150"/>
          </a:xfrm>
          <a:prstGeom prst="roundRect">
            <a:avLst>
              <a:gd name="adj" fmla="val 10577"/>
            </a:avLst>
          </a:prstGeom>
          <a:solidFill>
            <a:srgbClr val="00A6A6"/>
          </a:solidFill>
          <a:ln w="0">
            <a:noFill/>
          </a:ln>
        </p:spPr>
        <p:txBody>
          <a:bodyPr/>
          <a:lstStyle/>
          <a:p>
            <a:endParaRPr lang="it-IT" sz="2000"/>
          </a:p>
        </p:txBody>
      </p:sp>
      <p:sp>
        <p:nvSpPr>
          <p:cNvPr id="11" name="Rettangolo 10">
            <a:extLst>
              <a:ext uri="{FF2B5EF4-FFF2-40B4-BE49-F238E27FC236}">
                <a16:creationId xmlns:a16="http://schemas.microsoft.com/office/drawing/2014/main" id="{20D80FB3-B498-492A-BE3B-5B3620357CE1}"/>
              </a:ext>
            </a:extLst>
          </p:cNvPr>
          <p:cNvSpPr>
            <a:spLocks noGrp="1"/>
          </p:cNvSpPr>
          <p:nvPr/>
        </p:nvSpPr>
        <p:spPr>
          <a:xfrm>
            <a:off x="3067050" y="2038350"/>
            <a:ext cx="514350" cy="342900"/>
          </a:xfrm>
          <a:prstGeom prst="rect">
            <a:avLst/>
          </a:prstGeom>
          <a:noFill/>
          <a:ln w="0">
            <a:noFill/>
          </a:ln>
        </p:spPr>
        <p:txBody>
          <a:bodyPr wrap="square" lIns="0" tIns="0" rIns="0" bIns="0" anchor="t">
            <a:normAutofit/>
          </a:bodyPr>
          <a:lstStyle/>
          <a:p>
            <a:pPr algn="l">
              <a:lnSpc>
                <a:spcPct val="100000"/>
              </a:lnSpc>
              <a:buNone/>
              <a:defRPr sz="1800" b="1" i="0">
                <a:solidFill>
                  <a:srgbClr val="5AD4D8"/>
                </a:solidFill>
                <a:latin typeface="Nimbus Sans"/>
                <a:ea typeface="Nimbus Sans"/>
                <a:cs typeface="Nimbus Sans"/>
              </a:defRPr>
            </a:pPr>
            <a:r>
              <a:rPr sz="2000" b="1" i="0">
                <a:solidFill>
                  <a:srgbClr val="5AD4D8"/>
                </a:solidFill>
                <a:latin typeface="Nimbus Sans"/>
                <a:ea typeface="Nimbus Sans"/>
                <a:cs typeface="Nimbus Sans"/>
              </a:rPr>
              <a:t>02</a:t>
            </a:r>
          </a:p>
        </p:txBody>
      </p:sp>
      <p:sp>
        <p:nvSpPr>
          <p:cNvPr id="12" name="Rettangolo 11">
            <a:extLst>
              <a:ext uri="{FF2B5EF4-FFF2-40B4-BE49-F238E27FC236}">
                <a16:creationId xmlns:a16="http://schemas.microsoft.com/office/drawing/2014/main" id="{4B25C823-751B-4982-918E-EC0626D931F9}"/>
              </a:ext>
            </a:extLst>
          </p:cNvPr>
          <p:cNvSpPr>
            <a:spLocks noGrp="1"/>
          </p:cNvSpPr>
          <p:nvPr/>
        </p:nvSpPr>
        <p:spPr>
          <a:xfrm>
            <a:off x="2857500" y="2647950"/>
            <a:ext cx="1981200" cy="400050"/>
          </a:xfrm>
          <a:prstGeom prst="rect">
            <a:avLst/>
          </a:prstGeom>
          <a:noFill/>
          <a:ln w="0">
            <a:noFill/>
          </a:ln>
        </p:spPr>
        <p:txBody>
          <a:bodyPr wrap="square" lIns="0" tIns="0" rIns="0" bIns="0" anchor="t">
            <a:noAutofit/>
          </a:bodyPr>
          <a:lstStyle/>
          <a:p>
            <a:pPr algn="ctr">
              <a:lnSpc>
                <a:spcPct val="100000"/>
              </a:lnSpc>
              <a:buNone/>
              <a:defRPr sz="1275" b="1" i="0">
                <a:solidFill>
                  <a:srgbClr val="F7FAFA"/>
                </a:solidFill>
                <a:latin typeface="Nimbus Sans"/>
                <a:ea typeface="Nimbus Sans"/>
                <a:cs typeface="Nimbus Sans"/>
              </a:defRPr>
            </a:pPr>
            <a:r>
              <a:rPr sz="2000" b="1" i="0" dirty="0">
                <a:solidFill>
                  <a:srgbClr val="F7FAFA"/>
                </a:solidFill>
                <a:latin typeface="Nimbus Sans"/>
                <a:ea typeface="Nimbus Sans"/>
                <a:cs typeface="Nimbus Sans"/>
              </a:rPr>
              <a:t>MANUFACTURING</a:t>
            </a:r>
          </a:p>
        </p:txBody>
      </p:sp>
      <p:sp>
        <p:nvSpPr>
          <p:cNvPr id="13" name="Connettore dritto 12">
            <a:extLst>
              <a:ext uri="{FF2B5EF4-FFF2-40B4-BE49-F238E27FC236}">
                <a16:creationId xmlns:a16="http://schemas.microsoft.com/office/drawing/2014/main" id="{587B79E5-82A8-475A-BACE-16D75FD9EF2E}"/>
              </a:ext>
            </a:extLst>
          </p:cNvPr>
          <p:cNvSpPr>
            <a:spLocks noGrp="1"/>
          </p:cNvSpPr>
          <p:nvPr/>
        </p:nvSpPr>
        <p:spPr>
          <a:xfrm>
            <a:off x="3257550" y="3209925"/>
            <a:ext cx="1181100" cy="0"/>
          </a:xfrm>
          <a:prstGeom prst="line">
            <a:avLst/>
          </a:prstGeom>
          <a:noFill/>
          <a:ln w="9525">
            <a:solidFill>
              <a:srgbClr val="9AB4BC"/>
            </a:solidFill>
            <a:prstDash val="solid"/>
          </a:ln>
        </p:spPr>
        <p:txBody>
          <a:bodyPr/>
          <a:lstStyle/>
          <a:p>
            <a:endParaRPr lang="it-IT" sz="2000"/>
          </a:p>
        </p:txBody>
      </p:sp>
      <p:sp>
        <p:nvSpPr>
          <p:cNvPr id="14" name="Rettangolo 13">
            <a:extLst>
              <a:ext uri="{FF2B5EF4-FFF2-40B4-BE49-F238E27FC236}">
                <a16:creationId xmlns:a16="http://schemas.microsoft.com/office/drawing/2014/main" id="{98BAD79A-AC94-4AFD-B9D1-6BC6C431640A}"/>
              </a:ext>
            </a:extLst>
          </p:cNvPr>
          <p:cNvSpPr>
            <a:spLocks noGrp="1"/>
          </p:cNvSpPr>
          <p:nvPr/>
        </p:nvSpPr>
        <p:spPr>
          <a:xfrm>
            <a:off x="3067050" y="3476625"/>
            <a:ext cx="1562100" cy="742950"/>
          </a:xfrm>
          <a:prstGeom prst="rect">
            <a:avLst/>
          </a:prstGeom>
          <a:noFill/>
          <a:ln w="0">
            <a:noFill/>
          </a:ln>
        </p:spPr>
        <p:txBody>
          <a:bodyPr wrap="square" lIns="0" tIns="0" rIns="0" bIns="0" anchor="t">
            <a:normAutofit/>
          </a:bodyPr>
          <a:lstStyle/>
          <a:p>
            <a:pPr algn="ctr">
              <a:lnSpc>
                <a:spcPct val="108000"/>
              </a:lnSpc>
              <a:buNone/>
              <a:defRPr sz="1350" b="0" i="0">
                <a:solidFill>
                  <a:srgbClr val="D1E0E4"/>
                </a:solidFill>
                <a:latin typeface="Nimbus Sans"/>
                <a:ea typeface="Nimbus Sans"/>
                <a:cs typeface="Nimbus Sans"/>
              </a:defRPr>
            </a:pPr>
            <a:r>
              <a:rPr sz="2000" b="0" i="0">
                <a:solidFill>
                  <a:srgbClr val="D1E0E4"/>
                </a:solidFill>
                <a:latin typeface="Nimbus Sans"/>
                <a:ea typeface="Nimbus Sans"/>
                <a:cs typeface="Nimbus Sans"/>
              </a:rPr>
              <a:t>processes</a:t>
            </a:r>
          </a:p>
          <a:p>
            <a:pPr algn="ctr">
              <a:lnSpc>
                <a:spcPct val="108000"/>
              </a:lnSpc>
              <a:buNone/>
              <a:defRPr sz="1350" b="0" i="0">
                <a:solidFill>
                  <a:srgbClr val="D1E0E4"/>
                </a:solidFill>
                <a:latin typeface="Nimbus Sans"/>
                <a:ea typeface="Nimbus Sans"/>
                <a:cs typeface="Nimbus Sans"/>
              </a:defRPr>
            </a:pPr>
            <a:r>
              <a:rPr sz="2000" b="0" i="0">
                <a:solidFill>
                  <a:srgbClr val="D1E0E4"/>
                </a:solidFill>
                <a:latin typeface="Nimbus Sans"/>
                <a:ea typeface="Nimbus Sans"/>
                <a:cs typeface="Nimbus Sans"/>
              </a:rPr>
              <a:t>quality</a:t>
            </a:r>
          </a:p>
        </p:txBody>
      </p:sp>
      <p:sp>
        <p:nvSpPr>
          <p:cNvPr id="15" name="Rettangolo con angoli arrotondati 14">
            <a:extLst>
              <a:ext uri="{FF2B5EF4-FFF2-40B4-BE49-F238E27FC236}">
                <a16:creationId xmlns:a16="http://schemas.microsoft.com/office/drawing/2014/main" id="{9088D0FB-7167-41A1-925A-179D9649A775}"/>
              </a:ext>
            </a:extLst>
          </p:cNvPr>
          <p:cNvSpPr>
            <a:spLocks noGrp="1"/>
          </p:cNvSpPr>
          <p:nvPr/>
        </p:nvSpPr>
        <p:spPr>
          <a:xfrm>
            <a:off x="5048250" y="1771650"/>
            <a:ext cx="1981200" cy="2724150"/>
          </a:xfrm>
          <a:prstGeom prst="roundRect">
            <a:avLst>
              <a:gd name="adj" fmla="val 10577"/>
            </a:avLst>
          </a:prstGeom>
          <a:solidFill>
            <a:srgbClr val="F0B44D"/>
          </a:solidFill>
          <a:ln w="0">
            <a:noFill/>
          </a:ln>
        </p:spPr>
        <p:txBody>
          <a:bodyPr/>
          <a:lstStyle/>
          <a:p>
            <a:endParaRPr lang="it-IT" sz="2000"/>
          </a:p>
        </p:txBody>
      </p:sp>
      <p:sp>
        <p:nvSpPr>
          <p:cNvPr id="16" name="Rettangolo 15">
            <a:extLst>
              <a:ext uri="{FF2B5EF4-FFF2-40B4-BE49-F238E27FC236}">
                <a16:creationId xmlns:a16="http://schemas.microsoft.com/office/drawing/2014/main" id="{F0C95822-C96B-4304-A9EC-7973A8A70D9D}"/>
              </a:ext>
            </a:extLst>
          </p:cNvPr>
          <p:cNvSpPr>
            <a:spLocks noGrp="1"/>
          </p:cNvSpPr>
          <p:nvPr/>
        </p:nvSpPr>
        <p:spPr>
          <a:xfrm>
            <a:off x="5257800" y="2038350"/>
            <a:ext cx="514350" cy="342900"/>
          </a:xfrm>
          <a:prstGeom prst="rect">
            <a:avLst/>
          </a:prstGeom>
          <a:noFill/>
          <a:ln w="0">
            <a:noFill/>
          </a:ln>
        </p:spPr>
        <p:txBody>
          <a:bodyPr wrap="square" lIns="0" tIns="0" rIns="0" bIns="0" anchor="t">
            <a:normAutofit/>
          </a:bodyPr>
          <a:lstStyle/>
          <a:p>
            <a:pPr algn="l">
              <a:lnSpc>
                <a:spcPct val="100000"/>
              </a:lnSpc>
              <a:buNone/>
              <a:defRPr sz="1800"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03</a:t>
            </a:r>
          </a:p>
        </p:txBody>
      </p:sp>
      <p:sp>
        <p:nvSpPr>
          <p:cNvPr id="17" name="Rettangolo 16">
            <a:extLst>
              <a:ext uri="{FF2B5EF4-FFF2-40B4-BE49-F238E27FC236}">
                <a16:creationId xmlns:a16="http://schemas.microsoft.com/office/drawing/2014/main" id="{9765A677-7EBA-4BEE-AE6C-1B25D50A6F32}"/>
              </a:ext>
            </a:extLst>
          </p:cNvPr>
          <p:cNvSpPr>
            <a:spLocks noGrp="1"/>
          </p:cNvSpPr>
          <p:nvPr/>
        </p:nvSpPr>
        <p:spPr>
          <a:xfrm>
            <a:off x="5219700" y="2647950"/>
            <a:ext cx="1638300" cy="400050"/>
          </a:xfrm>
          <a:prstGeom prst="rect">
            <a:avLst/>
          </a:prstGeom>
          <a:noFill/>
          <a:ln w="0">
            <a:noFill/>
          </a:ln>
        </p:spPr>
        <p:txBody>
          <a:bodyPr wrap="square" lIns="0" tIns="0" rIns="0" bIns="0" anchor="t">
            <a:normAutofit/>
          </a:bodyPr>
          <a:lstStyle/>
          <a:p>
            <a:pPr algn="ctr">
              <a:lnSpc>
                <a:spcPct val="100000"/>
              </a:lnSpc>
              <a:buNone/>
              <a:defRPr sz="1575"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DIGITAL</a:t>
            </a:r>
          </a:p>
        </p:txBody>
      </p:sp>
      <p:sp>
        <p:nvSpPr>
          <p:cNvPr id="18" name="Connettore dritto 17">
            <a:extLst>
              <a:ext uri="{FF2B5EF4-FFF2-40B4-BE49-F238E27FC236}">
                <a16:creationId xmlns:a16="http://schemas.microsoft.com/office/drawing/2014/main" id="{EAD1B2C2-FE13-4A9C-8A57-1DB092757EE1}"/>
              </a:ext>
            </a:extLst>
          </p:cNvPr>
          <p:cNvSpPr>
            <a:spLocks noGrp="1"/>
          </p:cNvSpPr>
          <p:nvPr/>
        </p:nvSpPr>
        <p:spPr>
          <a:xfrm>
            <a:off x="5448300" y="3209925"/>
            <a:ext cx="1181100" cy="0"/>
          </a:xfrm>
          <a:prstGeom prst="line">
            <a:avLst/>
          </a:prstGeom>
          <a:noFill/>
          <a:ln w="9525">
            <a:solidFill>
              <a:srgbClr val="4F634E"/>
            </a:solidFill>
            <a:prstDash val="solid"/>
          </a:ln>
        </p:spPr>
        <p:txBody>
          <a:bodyPr/>
          <a:lstStyle/>
          <a:p>
            <a:endParaRPr lang="it-IT" sz="2000"/>
          </a:p>
        </p:txBody>
      </p:sp>
      <p:sp>
        <p:nvSpPr>
          <p:cNvPr id="19" name="Rettangolo 18">
            <a:extLst>
              <a:ext uri="{FF2B5EF4-FFF2-40B4-BE49-F238E27FC236}">
                <a16:creationId xmlns:a16="http://schemas.microsoft.com/office/drawing/2014/main" id="{FEAD60B3-0972-4459-93EA-C344BB2B1EB9}"/>
              </a:ext>
            </a:extLst>
          </p:cNvPr>
          <p:cNvSpPr>
            <a:spLocks noGrp="1"/>
          </p:cNvSpPr>
          <p:nvPr/>
        </p:nvSpPr>
        <p:spPr>
          <a:xfrm>
            <a:off x="5257800" y="3476625"/>
            <a:ext cx="1562100" cy="742950"/>
          </a:xfrm>
          <a:prstGeom prst="rect">
            <a:avLst/>
          </a:prstGeom>
          <a:noFill/>
          <a:ln w="0">
            <a:noFill/>
          </a:ln>
        </p:spPr>
        <p:txBody>
          <a:bodyPr wrap="square" lIns="0" tIns="0" rIns="0" bIns="0" anchor="t">
            <a:noAutofit/>
          </a:bodyPr>
          <a:lstStyle/>
          <a:p>
            <a:pPr algn="ctr">
              <a:lnSpc>
                <a:spcPct val="108000"/>
              </a:lnSpc>
              <a:buNone/>
              <a:defRPr sz="1350" b="0" i="0">
                <a:solidFill>
                  <a:srgbClr val="10283B"/>
                </a:solidFill>
                <a:latin typeface="Nimbus Sans"/>
                <a:ea typeface="Nimbus Sans"/>
                <a:cs typeface="Nimbus Sans"/>
              </a:defRPr>
            </a:pPr>
            <a:r>
              <a:rPr sz="2000" b="0" i="0">
                <a:solidFill>
                  <a:srgbClr val="10283B"/>
                </a:solidFill>
                <a:latin typeface="Nimbus Sans"/>
                <a:ea typeface="Nimbus Sans"/>
                <a:cs typeface="Nimbus Sans"/>
              </a:rPr>
              <a:t>data, AI</a:t>
            </a:r>
          </a:p>
          <a:p>
            <a:pPr algn="ctr">
              <a:lnSpc>
                <a:spcPct val="108000"/>
              </a:lnSpc>
              <a:buNone/>
              <a:defRPr sz="1350" b="0" i="0">
                <a:solidFill>
                  <a:srgbClr val="10283B"/>
                </a:solidFill>
                <a:latin typeface="Nimbus Sans"/>
                <a:ea typeface="Nimbus Sans"/>
                <a:cs typeface="Nimbus Sans"/>
              </a:defRPr>
            </a:pPr>
            <a:r>
              <a:rPr sz="2000" b="0" i="0">
                <a:solidFill>
                  <a:srgbClr val="10283B"/>
                </a:solidFill>
                <a:latin typeface="Nimbus Sans"/>
                <a:ea typeface="Nimbus Sans"/>
                <a:cs typeface="Nimbus Sans"/>
              </a:rPr>
              <a:t>digital twins, FAIR</a:t>
            </a:r>
          </a:p>
        </p:txBody>
      </p:sp>
      <p:sp>
        <p:nvSpPr>
          <p:cNvPr id="20" name="Rettangolo con angoli arrotondati 19">
            <a:extLst>
              <a:ext uri="{FF2B5EF4-FFF2-40B4-BE49-F238E27FC236}">
                <a16:creationId xmlns:a16="http://schemas.microsoft.com/office/drawing/2014/main" id="{A41D66BB-92ED-46E2-9C39-0F190F5B4385}"/>
              </a:ext>
            </a:extLst>
          </p:cNvPr>
          <p:cNvSpPr>
            <a:spLocks noGrp="1"/>
          </p:cNvSpPr>
          <p:nvPr/>
        </p:nvSpPr>
        <p:spPr>
          <a:xfrm>
            <a:off x="7239000" y="1771650"/>
            <a:ext cx="1981200" cy="2724150"/>
          </a:xfrm>
          <a:prstGeom prst="roundRect">
            <a:avLst>
              <a:gd name="adj" fmla="val 10577"/>
            </a:avLst>
          </a:prstGeom>
          <a:solidFill>
            <a:srgbClr val="9AD83D"/>
          </a:solidFill>
          <a:ln w="0">
            <a:noFill/>
          </a:ln>
        </p:spPr>
        <p:txBody>
          <a:bodyPr/>
          <a:lstStyle/>
          <a:p>
            <a:endParaRPr lang="it-IT" sz="2000"/>
          </a:p>
        </p:txBody>
      </p:sp>
      <p:sp>
        <p:nvSpPr>
          <p:cNvPr id="21" name="Rettangolo 20">
            <a:extLst>
              <a:ext uri="{FF2B5EF4-FFF2-40B4-BE49-F238E27FC236}">
                <a16:creationId xmlns:a16="http://schemas.microsoft.com/office/drawing/2014/main" id="{26BD91F8-4F9B-4E60-8312-9A165CE7DDB1}"/>
              </a:ext>
            </a:extLst>
          </p:cNvPr>
          <p:cNvSpPr>
            <a:spLocks noGrp="1"/>
          </p:cNvSpPr>
          <p:nvPr/>
        </p:nvSpPr>
        <p:spPr>
          <a:xfrm>
            <a:off x="7448550" y="2038350"/>
            <a:ext cx="514350" cy="342900"/>
          </a:xfrm>
          <a:prstGeom prst="rect">
            <a:avLst/>
          </a:prstGeom>
          <a:noFill/>
          <a:ln w="0">
            <a:noFill/>
          </a:ln>
        </p:spPr>
        <p:txBody>
          <a:bodyPr wrap="square" lIns="0" tIns="0" rIns="0" bIns="0" anchor="t">
            <a:normAutofit/>
          </a:bodyPr>
          <a:lstStyle/>
          <a:p>
            <a:pPr algn="l">
              <a:lnSpc>
                <a:spcPct val="100000"/>
              </a:lnSpc>
              <a:buNone/>
              <a:defRPr sz="1800"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04</a:t>
            </a:r>
          </a:p>
        </p:txBody>
      </p:sp>
      <p:sp>
        <p:nvSpPr>
          <p:cNvPr id="22" name="Rettangolo 21">
            <a:extLst>
              <a:ext uri="{FF2B5EF4-FFF2-40B4-BE49-F238E27FC236}">
                <a16:creationId xmlns:a16="http://schemas.microsoft.com/office/drawing/2014/main" id="{B0234A14-F929-433E-93AD-E215CE6828A6}"/>
              </a:ext>
            </a:extLst>
          </p:cNvPr>
          <p:cNvSpPr>
            <a:spLocks noGrp="1"/>
          </p:cNvSpPr>
          <p:nvPr/>
        </p:nvSpPr>
        <p:spPr>
          <a:xfrm>
            <a:off x="7200900" y="2647950"/>
            <a:ext cx="2019300" cy="400050"/>
          </a:xfrm>
          <a:prstGeom prst="rect">
            <a:avLst/>
          </a:prstGeom>
          <a:noFill/>
          <a:ln w="0">
            <a:noFill/>
          </a:ln>
        </p:spPr>
        <p:txBody>
          <a:bodyPr wrap="square" lIns="0" tIns="0" rIns="0" bIns="0" anchor="t">
            <a:noAutofit/>
          </a:bodyPr>
          <a:lstStyle/>
          <a:p>
            <a:pPr algn="ctr">
              <a:lnSpc>
                <a:spcPct val="100000"/>
              </a:lnSpc>
              <a:buNone/>
              <a:defRPr sz="1275" b="1" i="0">
                <a:solidFill>
                  <a:srgbClr val="071B2E"/>
                </a:solidFill>
                <a:latin typeface="Nimbus Sans"/>
                <a:ea typeface="Nimbus Sans"/>
                <a:cs typeface="Nimbus Sans"/>
              </a:defRPr>
            </a:pPr>
            <a:r>
              <a:rPr sz="2000" b="1" i="0" dirty="0">
                <a:solidFill>
                  <a:srgbClr val="071B2E"/>
                </a:solidFill>
                <a:latin typeface="Nimbus Sans"/>
                <a:ea typeface="Nimbus Sans"/>
                <a:cs typeface="Nimbus Sans"/>
              </a:rPr>
              <a:t>SUSTAINABILITY</a:t>
            </a:r>
          </a:p>
        </p:txBody>
      </p:sp>
      <p:sp>
        <p:nvSpPr>
          <p:cNvPr id="23" name="Connettore dritto 22">
            <a:extLst>
              <a:ext uri="{FF2B5EF4-FFF2-40B4-BE49-F238E27FC236}">
                <a16:creationId xmlns:a16="http://schemas.microsoft.com/office/drawing/2014/main" id="{2AA36CA8-3EB0-4054-9A59-D400C0943176}"/>
              </a:ext>
            </a:extLst>
          </p:cNvPr>
          <p:cNvSpPr>
            <a:spLocks noGrp="1"/>
          </p:cNvSpPr>
          <p:nvPr/>
        </p:nvSpPr>
        <p:spPr>
          <a:xfrm>
            <a:off x="7639050" y="3209925"/>
            <a:ext cx="1181100" cy="0"/>
          </a:xfrm>
          <a:prstGeom prst="line">
            <a:avLst/>
          </a:prstGeom>
          <a:noFill/>
          <a:ln w="9525">
            <a:solidFill>
              <a:srgbClr val="4F634E"/>
            </a:solidFill>
            <a:prstDash val="solid"/>
          </a:ln>
        </p:spPr>
        <p:txBody>
          <a:bodyPr/>
          <a:lstStyle/>
          <a:p>
            <a:endParaRPr lang="it-IT" sz="2000"/>
          </a:p>
        </p:txBody>
      </p:sp>
      <p:sp>
        <p:nvSpPr>
          <p:cNvPr id="24" name="Rettangolo 23">
            <a:extLst>
              <a:ext uri="{FF2B5EF4-FFF2-40B4-BE49-F238E27FC236}">
                <a16:creationId xmlns:a16="http://schemas.microsoft.com/office/drawing/2014/main" id="{EEFD7405-6ECD-4680-AB36-406EB3EB64C9}"/>
              </a:ext>
            </a:extLst>
          </p:cNvPr>
          <p:cNvSpPr>
            <a:spLocks noGrp="1"/>
          </p:cNvSpPr>
          <p:nvPr/>
        </p:nvSpPr>
        <p:spPr>
          <a:xfrm>
            <a:off x="7448550" y="3476625"/>
            <a:ext cx="1562100" cy="742950"/>
          </a:xfrm>
          <a:prstGeom prst="rect">
            <a:avLst/>
          </a:prstGeom>
          <a:noFill/>
          <a:ln w="0">
            <a:noFill/>
          </a:ln>
        </p:spPr>
        <p:txBody>
          <a:bodyPr wrap="square" lIns="0" tIns="0" rIns="0" bIns="0" anchor="t">
            <a:noAutofit/>
          </a:bodyPr>
          <a:lstStyle/>
          <a:p>
            <a:pPr algn="ctr">
              <a:lnSpc>
                <a:spcPct val="108000"/>
              </a:lnSpc>
              <a:buNone/>
              <a:defRPr sz="1350" b="0" i="0">
                <a:solidFill>
                  <a:srgbClr val="10283B"/>
                </a:solidFill>
                <a:latin typeface="Nimbus Sans"/>
                <a:ea typeface="Nimbus Sans"/>
                <a:cs typeface="Nimbus Sans"/>
              </a:defRPr>
            </a:pPr>
            <a:r>
              <a:rPr sz="2000" b="0" i="0">
                <a:solidFill>
                  <a:srgbClr val="10283B"/>
                </a:solidFill>
                <a:latin typeface="Nimbus Sans"/>
                <a:ea typeface="Nimbus Sans"/>
                <a:cs typeface="Nimbus Sans"/>
              </a:rPr>
              <a:t>LCA, TEA</a:t>
            </a:r>
          </a:p>
          <a:p>
            <a:pPr algn="ctr">
              <a:lnSpc>
                <a:spcPct val="108000"/>
              </a:lnSpc>
              <a:buNone/>
              <a:defRPr sz="1350" b="0" i="0">
                <a:solidFill>
                  <a:srgbClr val="10283B"/>
                </a:solidFill>
                <a:latin typeface="Nimbus Sans"/>
                <a:ea typeface="Nimbus Sans"/>
                <a:cs typeface="Nimbus Sans"/>
              </a:defRPr>
            </a:pPr>
            <a:r>
              <a:rPr sz="2000" b="0" i="0">
                <a:solidFill>
                  <a:srgbClr val="10283B"/>
                </a:solidFill>
                <a:latin typeface="Nimbus Sans"/>
                <a:ea typeface="Nimbus Sans"/>
                <a:cs typeface="Nimbus Sans"/>
              </a:rPr>
              <a:t>SSbD, circularity</a:t>
            </a:r>
          </a:p>
        </p:txBody>
      </p:sp>
      <p:sp>
        <p:nvSpPr>
          <p:cNvPr id="25" name="Rettangolo con angoli arrotondati 24">
            <a:extLst>
              <a:ext uri="{FF2B5EF4-FFF2-40B4-BE49-F238E27FC236}">
                <a16:creationId xmlns:a16="http://schemas.microsoft.com/office/drawing/2014/main" id="{1F67AF3D-A450-4622-AF11-80AA0F8B1092}"/>
              </a:ext>
            </a:extLst>
          </p:cNvPr>
          <p:cNvSpPr>
            <a:spLocks noGrp="1"/>
          </p:cNvSpPr>
          <p:nvPr/>
        </p:nvSpPr>
        <p:spPr>
          <a:xfrm>
            <a:off x="9429750" y="1771650"/>
            <a:ext cx="1981200" cy="2724150"/>
          </a:xfrm>
          <a:prstGeom prst="roundRect">
            <a:avLst>
              <a:gd name="adj" fmla="val 10577"/>
            </a:avLst>
          </a:prstGeom>
          <a:solidFill>
            <a:srgbClr val="0E2A44"/>
          </a:solidFill>
          <a:ln w="0">
            <a:noFill/>
          </a:ln>
        </p:spPr>
        <p:txBody>
          <a:bodyPr/>
          <a:lstStyle/>
          <a:p>
            <a:endParaRPr lang="it-IT" sz="2000"/>
          </a:p>
        </p:txBody>
      </p:sp>
      <p:sp>
        <p:nvSpPr>
          <p:cNvPr id="26" name="Rettangolo 25">
            <a:extLst>
              <a:ext uri="{FF2B5EF4-FFF2-40B4-BE49-F238E27FC236}">
                <a16:creationId xmlns:a16="http://schemas.microsoft.com/office/drawing/2014/main" id="{08E76733-1073-4FB1-8EBB-E4B90321B117}"/>
              </a:ext>
            </a:extLst>
          </p:cNvPr>
          <p:cNvSpPr>
            <a:spLocks noGrp="1"/>
          </p:cNvSpPr>
          <p:nvPr/>
        </p:nvSpPr>
        <p:spPr>
          <a:xfrm>
            <a:off x="9639300" y="2038350"/>
            <a:ext cx="514350" cy="342900"/>
          </a:xfrm>
          <a:prstGeom prst="rect">
            <a:avLst/>
          </a:prstGeom>
          <a:noFill/>
          <a:ln w="0">
            <a:noFill/>
          </a:ln>
        </p:spPr>
        <p:txBody>
          <a:bodyPr wrap="square" lIns="0" tIns="0" rIns="0" bIns="0" anchor="t">
            <a:normAutofit/>
          </a:bodyPr>
          <a:lstStyle/>
          <a:p>
            <a:pPr algn="l">
              <a:lnSpc>
                <a:spcPct val="100000"/>
              </a:lnSpc>
              <a:buNone/>
              <a:defRPr sz="1800" b="1" i="0">
                <a:solidFill>
                  <a:srgbClr val="5AD4D8"/>
                </a:solidFill>
                <a:latin typeface="Nimbus Sans"/>
                <a:ea typeface="Nimbus Sans"/>
                <a:cs typeface="Nimbus Sans"/>
              </a:defRPr>
            </a:pPr>
            <a:r>
              <a:rPr sz="2000" b="1" i="0">
                <a:solidFill>
                  <a:srgbClr val="5AD4D8"/>
                </a:solidFill>
                <a:latin typeface="Nimbus Sans"/>
                <a:ea typeface="Nimbus Sans"/>
                <a:cs typeface="Nimbus Sans"/>
              </a:rPr>
              <a:t>05</a:t>
            </a:r>
          </a:p>
        </p:txBody>
      </p:sp>
      <p:sp>
        <p:nvSpPr>
          <p:cNvPr id="27" name="Rettangolo 26">
            <a:extLst>
              <a:ext uri="{FF2B5EF4-FFF2-40B4-BE49-F238E27FC236}">
                <a16:creationId xmlns:a16="http://schemas.microsoft.com/office/drawing/2014/main" id="{012E6547-2F7B-4A3A-A23E-66CC04D1073A}"/>
              </a:ext>
            </a:extLst>
          </p:cNvPr>
          <p:cNvSpPr>
            <a:spLocks noGrp="1"/>
          </p:cNvSpPr>
          <p:nvPr/>
        </p:nvSpPr>
        <p:spPr>
          <a:xfrm>
            <a:off x="9601200" y="2647950"/>
            <a:ext cx="1638300" cy="400050"/>
          </a:xfrm>
          <a:prstGeom prst="rect">
            <a:avLst/>
          </a:prstGeom>
          <a:noFill/>
          <a:ln w="0">
            <a:noFill/>
          </a:ln>
        </p:spPr>
        <p:txBody>
          <a:bodyPr wrap="square" lIns="0" tIns="0" rIns="0" bIns="0" anchor="t">
            <a:normAutofit/>
          </a:bodyPr>
          <a:lstStyle/>
          <a:p>
            <a:pPr algn="ctr">
              <a:lnSpc>
                <a:spcPct val="100000"/>
              </a:lnSpc>
              <a:buNone/>
              <a:defRPr sz="1575"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TRANSFER</a:t>
            </a:r>
          </a:p>
        </p:txBody>
      </p:sp>
      <p:sp>
        <p:nvSpPr>
          <p:cNvPr id="28" name="Connettore dritto 27">
            <a:extLst>
              <a:ext uri="{FF2B5EF4-FFF2-40B4-BE49-F238E27FC236}">
                <a16:creationId xmlns:a16="http://schemas.microsoft.com/office/drawing/2014/main" id="{809E14BE-F92E-4259-9AA5-FAED5F6ED2B1}"/>
              </a:ext>
            </a:extLst>
          </p:cNvPr>
          <p:cNvSpPr>
            <a:spLocks noGrp="1"/>
          </p:cNvSpPr>
          <p:nvPr/>
        </p:nvSpPr>
        <p:spPr>
          <a:xfrm>
            <a:off x="9829800" y="3209925"/>
            <a:ext cx="1181100" cy="0"/>
          </a:xfrm>
          <a:prstGeom prst="line">
            <a:avLst/>
          </a:prstGeom>
          <a:noFill/>
          <a:ln w="9525">
            <a:solidFill>
              <a:srgbClr val="9AB4BC"/>
            </a:solidFill>
            <a:prstDash val="solid"/>
          </a:ln>
        </p:spPr>
        <p:txBody>
          <a:bodyPr/>
          <a:lstStyle/>
          <a:p>
            <a:endParaRPr lang="it-IT" sz="2000"/>
          </a:p>
        </p:txBody>
      </p:sp>
      <p:sp>
        <p:nvSpPr>
          <p:cNvPr id="29" name="Rettangolo 28">
            <a:extLst>
              <a:ext uri="{FF2B5EF4-FFF2-40B4-BE49-F238E27FC236}">
                <a16:creationId xmlns:a16="http://schemas.microsoft.com/office/drawing/2014/main" id="{1CC52DC3-D11D-40A4-BFC2-E10CACB77F97}"/>
              </a:ext>
            </a:extLst>
          </p:cNvPr>
          <p:cNvSpPr>
            <a:spLocks noGrp="1"/>
          </p:cNvSpPr>
          <p:nvPr/>
        </p:nvSpPr>
        <p:spPr>
          <a:xfrm>
            <a:off x="9639300" y="3476625"/>
            <a:ext cx="1562100" cy="742950"/>
          </a:xfrm>
          <a:prstGeom prst="rect">
            <a:avLst/>
          </a:prstGeom>
          <a:noFill/>
          <a:ln w="0">
            <a:noFill/>
          </a:ln>
        </p:spPr>
        <p:txBody>
          <a:bodyPr wrap="square" lIns="0" tIns="0" rIns="0" bIns="0" anchor="t">
            <a:noAutofit/>
          </a:bodyPr>
          <a:lstStyle/>
          <a:p>
            <a:pPr algn="ctr">
              <a:lnSpc>
                <a:spcPct val="108000"/>
              </a:lnSpc>
              <a:buNone/>
              <a:defRPr sz="1350" b="0" i="0">
                <a:solidFill>
                  <a:srgbClr val="D1E0E4"/>
                </a:solidFill>
                <a:latin typeface="Nimbus Sans"/>
                <a:ea typeface="Nimbus Sans"/>
                <a:cs typeface="Nimbus Sans"/>
              </a:defRPr>
            </a:pPr>
            <a:r>
              <a:rPr sz="2000" b="0" i="0">
                <a:solidFill>
                  <a:srgbClr val="D1E0E4"/>
                </a:solidFill>
                <a:latin typeface="Nimbus Sans"/>
                <a:ea typeface="Nimbus Sans"/>
                <a:cs typeface="Nimbus Sans"/>
              </a:rPr>
              <a:t>IP, business</a:t>
            </a:r>
          </a:p>
          <a:p>
            <a:pPr algn="ctr">
              <a:lnSpc>
                <a:spcPct val="108000"/>
              </a:lnSpc>
              <a:buNone/>
              <a:defRPr sz="1350" b="0" i="0">
                <a:solidFill>
                  <a:srgbClr val="D1E0E4"/>
                </a:solidFill>
                <a:latin typeface="Nimbus Sans"/>
                <a:ea typeface="Nimbus Sans"/>
                <a:cs typeface="Nimbus Sans"/>
              </a:defRPr>
            </a:pPr>
            <a:r>
              <a:rPr sz="2000" b="0" i="0">
                <a:solidFill>
                  <a:srgbClr val="D1E0E4"/>
                </a:solidFill>
                <a:latin typeface="Nimbus Sans"/>
                <a:ea typeface="Nimbus Sans"/>
                <a:cs typeface="Nimbus Sans"/>
              </a:rPr>
              <a:t>finance, standards</a:t>
            </a:r>
          </a:p>
        </p:txBody>
      </p:sp>
      <p:sp>
        <p:nvSpPr>
          <p:cNvPr id="30" name="Rettangolo con angoli arrotondati 29">
            <a:extLst>
              <a:ext uri="{FF2B5EF4-FFF2-40B4-BE49-F238E27FC236}">
                <a16:creationId xmlns:a16="http://schemas.microsoft.com/office/drawing/2014/main" id="{6A652A6E-E42F-4F77-8200-20AD4BB16192}"/>
              </a:ext>
            </a:extLst>
          </p:cNvPr>
          <p:cNvSpPr>
            <a:spLocks noGrp="1"/>
          </p:cNvSpPr>
          <p:nvPr/>
        </p:nvSpPr>
        <p:spPr>
          <a:xfrm>
            <a:off x="1371600" y="5000625"/>
            <a:ext cx="9448800" cy="800100"/>
          </a:xfrm>
          <a:prstGeom prst="roundRect">
            <a:avLst>
              <a:gd name="adj" fmla="val 21429"/>
            </a:avLst>
          </a:prstGeom>
          <a:solidFill>
            <a:srgbClr val="E8F1F2"/>
          </a:solidFill>
          <a:ln w="0">
            <a:noFill/>
          </a:ln>
        </p:spPr>
        <p:txBody>
          <a:bodyPr/>
          <a:lstStyle/>
          <a:p>
            <a:endParaRPr lang="it-IT"/>
          </a:p>
        </p:txBody>
      </p:sp>
      <p:sp>
        <p:nvSpPr>
          <p:cNvPr id="31" name="Rettangolo 30">
            <a:extLst>
              <a:ext uri="{FF2B5EF4-FFF2-40B4-BE49-F238E27FC236}">
                <a16:creationId xmlns:a16="http://schemas.microsoft.com/office/drawing/2014/main" id="{2C548366-EDA5-4093-ABF1-7F6C5C5F412D}"/>
              </a:ext>
            </a:extLst>
          </p:cNvPr>
          <p:cNvSpPr>
            <a:spLocks noGrp="1"/>
          </p:cNvSpPr>
          <p:nvPr/>
        </p:nvSpPr>
        <p:spPr>
          <a:xfrm>
            <a:off x="1676400" y="5219700"/>
            <a:ext cx="8839200" cy="400050"/>
          </a:xfrm>
          <a:prstGeom prst="rect">
            <a:avLst/>
          </a:prstGeom>
          <a:noFill/>
          <a:ln w="0">
            <a:noFill/>
          </a:ln>
        </p:spPr>
        <p:txBody>
          <a:bodyPr wrap="square" lIns="0" tIns="0" rIns="0" bIns="0" anchor="t">
            <a:normAutofit/>
          </a:bodyPr>
          <a:lstStyle/>
          <a:p>
            <a:pPr algn="ctr">
              <a:lnSpc>
                <a:spcPct val="100000"/>
              </a:lnSpc>
              <a:buNone/>
              <a:defRPr sz="1800" b="1" i="0">
                <a:solidFill>
                  <a:srgbClr val="071B2E"/>
                </a:solidFill>
                <a:latin typeface="Nimbus Sans"/>
                <a:ea typeface="Nimbus Sans"/>
                <a:cs typeface="Nimbus Sans"/>
              </a:defRPr>
            </a:pPr>
            <a:r>
              <a:rPr sz="1800" b="1" i="0">
                <a:solidFill>
                  <a:srgbClr val="071B2E"/>
                </a:solidFill>
                <a:latin typeface="Nimbus Sans"/>
                <a:ea typeface="Nimbus Sans"/>
                <a:cs typeface="Nimbus Sans"/>
              </a:rPr>
              <a:t>T-shaped profiles connect the laboratory, pilot line and factory.</a:t>
            </a:r>
          </a:p>
        </p:txBody>
      </p:sp>
      <p:sp>
        <p:nvSpPr>
          <p:cNvPr id="32" name="Connettore dritto 31">
            <a:extLst>
              <a:ext uri="{FF2B5EF4-FFF2-40B4-BE49-F238E27FC236}">
                <a16:creationId xmlns:a16="http://schemas.microsoft.com/office/drawing/2014/main" id="{B36F913A-0AB0-436D-99FD-5F09A7011816}"/>
              </a:ext>
            </a:extLst>
          </p:cNvPr>
          <p:cNvSpPr>
            <a:spLocks noGrp="1"/>
          </p:cNvSpPr>
          <p:nvPr/>
        </p:nvSpPr>
        <p:spPr>
          <a:xfrm>
            <a:off x="609600" y="6467475"/>
            <a:ext cx="10972800" cy="0"/>
          </a:xfrm>
          <a:prstGeom prst="line">
            <a:avLst/>
          </a:prstGeom>
          <a:noFill/>
          <a:ln w="9525">
            <a:solidFill>
              <a:srgbClr val="7A919C">
                <a:alpha val="35000"/>
              </a:srgbClr>
            </a:solidFill>
            <a:prstDash val="solid"/>
          </a:ln>
        </p:spPr>
        <p:txBody>
          <a:bodyPr/>
          <a:lstStyle/>
          <a:p>
            <a:endParaRPr lang="it-IT"/>
          </a:p>
        </p:txBody>
      </p:sp>
      <p:sp>
        <p:nvSpPr>
          <p:cNvPr id="33" name="Rettangolo 32">
            <a:extLst>
              <a:ext uri="{FF2B5EF4-FFF2-40B4-BE49-F238E27FC236}">
                <a16:creationId xmlns:a16="http://schemas.microsoft.com/office/drawing/2014/main" id="{FBD01B71-51C8-4FC8-81A4-083428F17998}"/>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5F7280"/>
                </a:solidFill>
                <a:latin typeface="Nimbus Sans"/>
                <a:ea typeface="Nimbus Sans"/>
                <a:cs typeface="Nimbus Sans"/>
              </a:defRPr>
            </a:pPr>
            <a:r>
              <a:rPr sz="825" b="1" i="0">
                <a:solidFill>
                  <a:srgbClr val="5F7280"/>
                </a:solidFill>
                <a:latin typeface="Nimbus Sans"/>
                <a:ea typeface="Nimbus Sans"/>
                <a:cs typeface="Nimbus Sans"/>
              </a:rPr>
              <a:t>BATT-BRIDGE × GIGAGREEN</a:t>
            </a:r>
          </a:p>
        </p:txBody>
      </p:sp>
      <p:sp>
        <p:nvSpPr>
          <p:cNvPr id="34" name="Rettangolo 33">
            <a:extLst>
              <a:ext uri="{FF2B5EF4-FFF2-40B4-BE49-F238E27FC236}">
                <a16:creationId xmlns:a16="http://schemas.microsoft.com/office/drawing/2014/main" id="{C5F1B8AB-6FDC-4A4D-868E-7A9C51E13D9E}"/>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00A6A6"/>
                </a:solidFill>
                <a:latin typeface="Nimbus Sans"/>
                <a:ea typeface="Nimbus Sans"/>
                <a:cs typeface="Nimbus Sans"/>
              </a:defRPr>
            </a:pPr>
            <a:r>
              <a:rPr sz="900" b="1" i="0">
                <a:solidFill>
                  <a:srgbClr val="00A6A6"/>
                </a:solidFill>
                <a:latin typeface="Nimbus Sans"/>
                <a:ea typeface="Nimbus Sans"/>
                <a:cs typeface="Nimbus Sans"/>
              </a:rPr>
              <a:t>11</a:t>
            </a:r>
          </a:p>
        </p:txBody>
      </p:sp>
    </p:spTree>
    <p:extLst>
      <p:ext uri="{BB962C8B-B14F-4D97-AF65-F5344CB8AC3E}">
        <p14:creationId xmlns:p14="http://schemas.microsoft.com/office/powerpoint/2010/main" val="87067112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7FAFA"/>
        </a:solidFill>
        <a:effectLst/>
      </p:bgPr>
    </p:bg>
    <p:spTree>
      <p:nvGrpSpPr>
        <p:cNvPr id="1" name=""/>
        <p:cNvGrpSpPr/>
        <p:nvPr/>
      </p:nvGrpSpPr>
      <p:grpSpPr>
        <a:xfrm>
          <a:off x="0" y="0"/>
          <a:ext cx="0" cy="0"/>
          <a:chOff x="0" y="0"/>
          <a:chExt cx="0" cy="0"/>
        </a:xfrm>
      </p:grpSpPr>
      <p:sp>
        <p:nvSpPr>
          <p:cNvPr id="22" name="Rettangolo 21">
            <a:extLst>
              <a:ext uri="{FF2B5EF4-FFF2-40B4-BE49-F238E27FC236}">
                <a16:creationId xmlns:a16="http://schemas.microsoft.com/office/drawing/2014/main" id="{30F33AFB-D3D1-43CB-ADE7-49CF7C799D61}"/>
              </a:ext>
            </a:extLst>
          </p:cNvPr>
          <p:cNvSpPr>
            <a:spLocks noGrp="1"/>
          </p:cNvSpPr>
          <p:nvPr/>
        </p:nvSpPr>
        <p:spPr>
          <a:xfrm>
            <a:off x="0" y="0"/>
            <a:ext cx="171450" cy="6858000"/>
          </a:xfrm>
          <a:prstGeom prst="rect">
            <a:avLst/>
          </a:prstGeom>
          <a:solidFill>
            <a:srgbClr val="00A6A6"/>
          </a:solidFill>
          <a:ln w="0">
            <a:noFill/>
          </a:ln>
        </p:spPr>
        <p:txBody>
          <a:bodyPr/>
          <a:lstStyle/>
          <a:p>
            <a:endParaRPr lang="it-IT"/>
          </a:p>
        </p:txBody>
      </p:sp>
      <p:sp>
        <p:nvSpPr>
          <p:cNvPr id="2" name="Ovale 1">
            <a:extLst>
              <a:ext uri="{FF2B5EF4-FFF2-40B4-BE49-F238E27FC236}">
                <a16:creationId xmlns:a16="http://schemas.microsoft.com/office/drawing/2014/main" id="{98B61B7E-2749-499C-9499-02BCC7E82B91}"/>
              </a:ext>
            </a:extLst>
          </p:cNvPr>
          <p:cNvSpPr>
            <a:spLocks noGrp="1"/>
          </p:cNvSpPr>
          <p:nvPr/>
        </p:nvSpPr>
        <p:spPr>
          <a:xfrm>
            <a:off x="10668000" y="131578"/>
            <a:ext cx="1524000" cy="1524000"/>
          </a:xfrm>
          <a:prstGeom prst="ellipse">
            <a:avLst/>
          </a:prstGeom>
          <a:solidFill>
            <a:srgbClr val="00A6A6">
              <a:alpha val="7000"/>
            </a:srgbClr>
          </a:solidFill>
          <a:ln w="0">
            <a:noFill/>
          </a:ln>
        </p:spPr>
        <p:txBody>
          <a:bodyPr/>
          <a:lstStyle/>
          <a:p>
            <a:endParaRPr lang="it-IT"/>
          </a:p>
        </p:txBody>
      </p:sp>
      <p:sp>
        <p:nvSpPr>
          <p:cNvPr id="3" name="Rettangolo 2">
            <a:extLst>
              <a:ext uri="{FF2B5EF4-FFF2-40B4-BE49-F238E27FC236}">
                <a16:creationId xmlns:a16="http://schemas.microsoft.com/office/drawing/2014/main" id="{94E343B6-7514-4C78-A646-7133000AF170}"/>
              </a:ext>
            </a:extLst>
          </p:cNvPr>
          <p:cNvSpPr>
            <a:spLocks noGrp="1"/>
          </p:cNvSpPr>
          <p:nvPr/>
        </p:nvSpPr>
        <p:spPr>
          <a:xfrm>
            <a:off x="609600" y="342900"/>
            <a:ext cx="5905500" cy="228600"/>
          </a:xfrm>
          <a:prstGeom prst="rect">
            <a:avLst/>
          </a:prstGeom>
          <a:noFill/>
          <a:ln w="0">
            <a:noFill/>
          </a:ln>
        </p:spPr>
        <p:txBody>
          <a:bodyPr wrap="square" lIns="0" tIns="0" rIns="0" bIns="0" anchor="t">
            <a:noAutofit/>
          </a:bodyPr>
          <a:lstStyle/>
          <a:p>
            <a:pPr algn="l">
              <a:lnSpc>
                <a:spcPct val="100000"/>
              </a:lnSpc>
              <a:buNone/>
              <a:defRPr sz="1050" b="1" i="0">
                <a:solidFill>
                  <a:srgbClr val="00A6A6"/>
                </a:solidFill>
                <a:latin typeface="Nimbus Sans"/>
                <a:ea typeface="Nimbus Sans"/>
                <a:cs typeface="Nimbus Sans"/>
              </a:defRPr>
            </a:pPr>
            <a:r>
              <a:rPr sz="2000" b="1" i="0" dirty="0">
                <a:solidFill>
                  <a:srgbClr val="00A6A6"/>
                </a:solidFill>
                <a:latin typeface="Nimbus Sans"/>
                <a:ea typeface="Nimbus Sans"/>
                <a:cs typeface="Nimbus Sans"/>
              </a:rPr>
              <a:t>TALENT AND LINKS</a:t>
            </a:r>
          </a:p>
        </p:txBody>
      </p:sp>
      <p:sp>
        <p:nvSpPr>
          <p:cNvPr id="4" name="Rettangolo 3">
            <a:extLst>
              <a:ext uri="{FF2B5EF4-FFF2-40B4-BE49-F238E27FC236}">
                <a16:creationId xmlns:a16="http://schemas.microsoft.com/office/drawing/2014/main" id="{36054A09-E162-4FA3-91C2-85F886DCC5AB}"/>
              </a:ext>
            </a:extLst>
          </p:cNvPr>
          <p:cNvSpPr>
            <a:spLocks noGrp="1"/>
          </p:cNvSpPr>
          <p:nvPr/>
        </p:nvSpPr>
        <p:spPr>
          <a:xfrm>
            <a:off x="609600" y="638175"/>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071B2E"/>
                </a:solidFill>
                <a:latin typeface="Nimbus Sans"/>
                <a:ea typeface="Nimbus Sans"/>
                <a:cs typeface="Nimbus Sans"/>
              </a:defRPr>
            </a:pPr>
            <a:r>
              <a:rPr sz="2850" b="1" i="0">
                <a:solidFill>
                  <a:srgbClr val="071B2E"/>
                </a:solidFill>
                <a:latin typeface="Nimbus Sans"/>
                <a:ea typeface="Nimbus Sans"/>
                <a:cs typeface="Nimbus Sans"/>
              </a:rPr>
              <a:t>Continuity depends on communities and career pathways</a:t>
            </a:r>
          </a:p>
        </p:txBody>
      </p:sp>
      <p:pic>
        <p:nvPicPr>
          <p:cNvPr id="26" name="Immagine 25"/>
          <p:cNvPicPr>
            <a:picLocks noChangeAspect="1"/>
          </p:cNvPicPr>
          <p:nvPr/>
        </p:nvPicPr>
        <p:blipFill>
          <a:blip r:embed="rId3"/>
          <a:srcRect l="1111" r="1111"/>
          <a:stretch>
            <a:fillRect/>
          </a:stretch>
        </p:blipFill>
        <p:spPr>
          <a:xfrm>
            <a:off x="609600" y="1581150"/>
            <a:ext cx="5334000" cy="3638550"/>
          </a:xfrm>
          <a:prstGeom prst="roundRect">
            <a:avLst>
              <a:gd name="adj" fmla="val 6283"/>
            </a:avLst>
          </a:prstGeom>
        </p:spPr>
      </p:pic>
      <p:sp>
        <p:nvSpPr>
          <p:cNvPr id="6" name="Rettangolo con angoli arrotondati 5">
            <a:extLst>
              <a:ext uri="{FF2B5EF4-FFF2-40B4-BE49-F238E27FC236}">
                <a16:creationId xmlns:a16="http://schemas.microsoft.com/office/drawing/2014/main" id="{83CA4F68-A896-4AB2-9917-667A5A891FA6}"/>
              </a:ext>
            </a:extLst>
          </p:cNvPr>
          <p:cNvSpPr>
            <a:spLocks noGrp="1"/>
          </p:cNvSpPr>
          <p:nvPr/>
        </p:nvSpPr>
        <p:spPr>
          <a:xfrm>
            <a:off x="6248402" y="1590675"/>
            <a:ext cx="5333998" cy="3638550"/>
          </a:xfrm>
          <a:prstGeom prst="roundRect">
            <a:avLst>
              <a:gd name="adj" fmla="val 6283"/>
            </a:avLst>
          </a:prstGeom>
          <a:solidFill>
            <a:srgbClr val="071B2E"/>
          </a:solidFill>
          <a:ln w="0">
            <a:noFill/>
          </a:ln>
        </p:spPr>
        <p:txBody>
          <a:bodyPr/>
          <a:lstStyle/>
          <a:p>
            <a:endParaRPr lang="it-IT"/>
          </a:p>
        </p:txBody>
      </p:sp>
      <p:sp>
        <p:nvSpPr>
          <p:cNvPr id="7" name="Rettangolo 6">
            <a:extLst>
              <a:ext uri="{FF2B5EF4-FFF2-40B4-BE49-F238E27FC236}">
                <a16:creationId xmlns:a16="http://schemas.microsoft.com/office/drawing/2014/main" id="{5DEC6AE7-736B-4ADA-AF5C-E1B1A398CEF9}"/>
              </a:ext>
            </a:extLst>
          </p:cNvPr>
          <p:cNvSpPr>
            <a:spLocks noGrp="1"/>
          </p:cNvSpPr>
          <p:nvPr/>
        </p:nvSpPr>
        <p:spPr>
          <a:xfrm>
            <a:off x="6705600" y="1885950"/>
            <a:ext cx="1714500" cy="247650"/>
          </a:xfrm>
          <a:prstGeom prst="rect">
            <a:avLst/>
          </a:prstGeom>
          <a:noFill/>
          <a:ln w="0">
            <a:noFill/>
          </a:ln>
        </p:spPr>
        <p:txBody>
          <a:bodyPr wrap="square" lIns="0" tIns="0" rIns="0" bIns="0" anchor="t">
            <a:noAutofit/>
          </a:bodyPr>
          <a:lstStyle/>
          <a:p>
            <a:pPr algn="l">
              <a:lnSpc>
                <a:spcPct val="100000"/>
              </a:lnSpc>
              <a:buNone/>
              <a:defRPr sz="1125" b="1" i="0">
                <a:solidFill>
                  <a:srgbClr val="5AD4D8"/>
                </a:solidFill>
                <a:latin typeface="Nimbus Sans"/>
                <a:ea typeface="Nimbus Sans"/>
                <a:cs typeface="Nimbus Sans"/>
              </a:defRPr>
            </a:pPr>
            <a:r>
              <a:rPr sz="2000" b="1" i="0">
                <a:solidFill>
                  <a:srgbClr val="5AD4D8"/>
                </a:solidFill>
                <a:latin typeface="Nimbus Sans"/>
                <a:ea typeface="Nimbus Sans"/>
                <a:cs typeface="Nimbus Sans"/>
              </a:rPr>
              <a:t>THREE LEVERS</a:t>
            </a:r>
          </a:p>
        </p:txBody>
      </p:sp>
      <p:sp>
        <p:nvSpPr>
          <p:cNvPr id="8" name="Rettangolo 7">
            <a:extLst>
              <a:ext uri="{FF2B5EF4-FFF2-40B4-BE49-F238E27FC236}">
                <a16:creationId xmlns:a16="http://schemas.microsoft.com/office/drawing/2014/main" id="{8491FDBA-010D-4A23-AFBB-0A019D54AC92}"/>
              </a:ext>
            </a:extLst>
          </p:cNvPr>
          <p:cNvSpPr>
            <a:spLocks noGrp="1"/>
          </p:cNvSpPr>
          <p:nvPr/>
        </p:nvSpPr>
        <p:spPr>
          <a:xfrm>
            <a:off x="6705600" y="2352675"/>
            <a:ext cx="438150" cy="266700"/>
          </a:xfrm>
          <a:prstGeom prst="rect">
            <a:avLst/>
          </a:prstGeom>
          <a:noFill/>
          <a:ln w="0">
            <a:noFill/>
          </a:ln>
        </p:spPr>
        <p:txBody>
          <a:bodyPr wrap="square" lIns="0" tIns="0" rIns="0" bIns="0" anchor="t">
            <a:noAutofit/>
          </a:bodyPr>
          <a:lstStyle/>
          <a:p>
            <a:pPr algn="l">
              <a:lnSpc>
                <a:spcPct val="100000"/>
              </a:lnSpc>
              <a:buNone/>
              <a:defRPr sz="1350" b="1" i="0">
                <a:solidFill>
                  <a:srgbClr val="9AD83D"/>
                </a:solidFill>
                <a:latin typeface="Nimbus Sans"/>
                <a:ea typeface="Nimbus Sans"/>
                <a:cs typeface="Nimbus Sans"/>
              </a:defRPr>
            </a:pPr>
            <a:r>
              <a:rPr sz="2000" b="1" i="0">
                <a:solidFill>
                  <a:srgbClr val="9AD83D"/>
                </a:solidFill>
                <a:latin typeface="Nimbus Sans"/>
                <a:ea typeface="Nimbus Sans"/>
                <a:cs typeface="Nimbus Sans"/>
              </a:rPr>
              <a:t>01</a:t>
            </a:r>
          </a:p>
        </p:txBody>
      </p:sp>
      <p:sp>
        <p:nvSpPr>
          <p:cNvPr id="9" name="Rettangolo 8">
            <a:extLst>
              <a:ext uri="{FF2B5EF4-FFF2-40B4-BE49-F238E27FC236}">
                <a16:creationId xmlns:a16="http://schemas.microsoft.com/office/drawing/2014/main" id="{B13D889E-BCB3-4A48-A000-96392BC339BA}"/>
              </a:ext>
            </a:extLst>
          </p:cNvPr>
          <p:cNvSpPr>
            <a:spLocks noGrp="1"/>
          </p:cNvSpPr>
          <p:nvPr/>
        </p:nvSpPr>
        <p:spPr>
          <a:xfrm>
            <a:off x="7296150" y="2333625"/>
            <a:ext cx="3733800" cy="266700"/>
          </a:xfrm>
          <a:prstGeom prst="rect">
            <a:avLst/>
          </a:prstGeom>
          <a:noFill/>
          <a:ln w="0">
            <a:noFill/>
          </a:ln>
        </p:spPr>
        <p:txBody>
          <a:bodyPr wrap="square" lIns="0" tIns="0" rIns="0" bIns="0" anchor="t">
            <a:noAutofit/>
          </a:bodyPr>
          <a:lstStyle/>
          <a:p>
            <a:pPr algn="l">
              <a:lnSpc>
                <a:spcPct val="100000"/>
              </a:lnSpc>
              <a:buNone/>
              <a:defRPr sz="1500"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early-career community</a:t>
            </a:r>
          </a:p>
        </p:txBody>
      </p:sp>
      <p:sp>
        <p:nvSpPr>
          <p:cNvPr id="10" name="Rettangolo 9">
            <a:extLst>
              <a:ext uri="{FF2B5EF4-FFF2-40B4-BE49-F238E27FC236}">
                <a16:creationId xmlns:a16="http://schemas.microsoft.com/office/drawing/2014/main" id="{2EBBD749-2B41-44A7-AB3B-D2B8E37F8E98}"/>
              </a:ext>
            </a:extLst>
          </p:cNvPr>
          <p:cNvSpPr>
            <a:spLocks noGrp="1"/>
          </p:cNvSpPr>
          <p:nvPr/>
        </p:nvSpPr>
        <p:spPr>
          <a:xfrm>
            <a:off x="7296150" y="2647950"/>
            <a:ext cx="3733800" cy="323850"/>
          </a:xfrm>
          <a:prstGeom prst="rect">
            <a:avLst/>
          </a:prstGeom>
          <a:noFill/>
          <a:ln w="0">
            <a:noFill/>
          </a:ln>
        </p:spPr>
        <p:txBody>
          <a:bodyPr wrap="square" lIns="0" tIns="0" rIns="0" bIns="0" anchor="t">
            <a:normAutofit/>
          </a:bodyPr>
          <a:lstStyle/>
          <a:p>
            <a:pPr algn="l">
              <a:lnSpc>
                <a:spcPct val="100000"/>
              </a:lnSpc>
              <a:buNone/>
              <a:defRPr sz="1200" b="0" i="0">
                <a:solidFill>
                  <a:srgbClr val="C5D7DD"/>
                </a:solidFill>
                <a:latin typeface="Nimbus Sans"/>
                <a:ea typeface="Nimbus Sans"/>
                <a:cs typeface="Nimbus Sans"/>
              </a:defRPr>
            </a:pPr>
            <a:r>
              <a:rPr sz="2000" b="0" i="0">
                <a:solidFill>
                  <a:srgbClr val="C5D7DD"/>
                </a:solidFill>
                <a:latin typeface="Nimbus Sans"/>
                <a:ea typeface="Nimbus Sans"/>
                <a:cs typeface="Nimbus Sans"/>
              </a:rPr>
              <a:t>events, mentoring, project visibility</a:t>
            </a:r>
          </a:p>
        </p:txBody>
      </p:sp>
      <p:sp>
        <p:nvSpPr>
          <p:cNvPr id="11" name="Rettangolo 10">
            <a:extLst>
              <a:ext uri="{FF2B5EF4-FFF2-40B4-BE49-F238E27FC236}">
                <a16:creationId xmlns:a16="http://schemas.microsoft.com/office/drawing/2014/main" id="{789EC9B1-70BC-41E5-BB5B-5A80CBC46713}"/>
              </a:ext>
            </a:extLst>
          </p:cNvPr>
          <p:cNvSpPr>
            <a:spLocks noGrp="1"/>
          </p:cNvSpPr>
          <p:nvPr/>
        </p:nvSpPr>
        <p:spPr>
          <a:xfrm>
            <a:off x="6705600" y="3079199"/>
            <a:ext cx="438150" cy="266700"/>
          </a:xfrm>
          <a:prstGeom prst="rect">
            <a:avLst/>
          </a:prstGeom>
          <a:noFill/>
          <a:ln w="0">
            <a:noFill/>
          </a:ln>
        </p:spPr>
        <p:txBody>
          <a:bodyPr wrap="square" lIns="0" tIns="0" rIns="0" bIns="0" anchor="t">
            <a:noAutofit/>
          </a:bodyPr>
          <a:lstStyle/>
          <a:p>
            <a:pPr algn="l">
              <a:lnSpc>
                <a:spcPct val="100000"/>
              </a:lnSpc>
              <a:buNone/>
              <a:defRPr sz="1350" b="1" i="0">
                <a:solidFill>
                  <a:srgbClr val="9AD83D"/>
                </a:solidFill>
                <a:latin typeface="Nimbus Sans"/>
                <a:ea typeface="Nimbus Sans"/>
                <a:cs typeface="Nimbus Sans"/>
              </a:defRPr>
            </a:pPr>
            <a:r>
              <a:rPr sz="2000" b="1" i="0" dirty="0">
                <a:solidFill>
                  <a:srgbClr val="9AD83D"/>
                </a:solidFill>
                <a:latin typeface="Nimbus Sans"/>
                <a:ea typeface="Nimbus Sans"/>
                <a:cs typeface="Nimbus Sans"/>
              </a:rPr>
              <a:t>02</a:t>
            </a:r>
          </a:p>
        </p:txBody>
      </p:sp>
      <p:sp>
        <p:nvSpPr>
          <p:cNvPr id="12" name="Rettangolo 11">
            <a:extLst>
              <a:ext uri="{FF2B5EF4-FFF2-40B4-BE49-F238E27FC236}">
                <a16:creationId xmlns:a16="http://schemas.microsoft.com/office/drawing/2014/main" id="{53A04C2A-A9B5-463E-8E08-B991FCFA5B2D}"/>
              </a:ext>
            </a:extLst>
          </p:cNvPr>
          <p:cNvSpPr>
            <a:spLocks noGrp="1"/>
          </p:cNvSpPr>
          <p:nvPr/>
        </p:nvSpPr>
        <p:spPr>
          <a:xfrm>
            <a:off x="7296150" y="3076108"/>
            <a:ext cx="3733800" cy="266700"/>
          </a:xfrm>
          <a:prstGeom prst="rect">
            <a:avLst/>
          </a:prstGeom>
          <a:noFill/>
          <a:ln w="0">
            <a:noFill/>
          </a:ln>
        </p:spPr>
        <p:txBody>
          <a:bodyPr wrap="square" lIns="0" tIns="0" rIns="0" bIns="0" anchor="t">
            <a:noAutofit/>
          </a:bodyPr>
          <a:lstStyle/>
          <a:p>
            <a:pPr algn="l">
              <a:lnSpc>
                <a:spcPct val="100000"/>
              </a:lnSpc>
              <a:buNone/>
              <a:defRPr sz="1500" b="1" i="0">
                <a:solidFill>
                  <a:srgbClr val="F7FAFA"/>
                </a:solidFill>
                <a:latin typeface="Nimbus Sans"/>
                <a:ea typeface="Nimbus Sans"/>
                <a:cs typeface="Nimbus Sans"/>
              </a:defRPr>
            </a:pPr>
            <a:r>
              <a:rPr sz="2000" b="1" i="0" dirty="0">
                <a:solidFill>
                  <a:srgbClr val="F7FAFA"/>
                </a:solidFill>
                <a:latin typeface="Nimbus Sans"/>
                <a:ea typeface="Nimbus Sans"/>
                <a:cs typeface="Nimbus Sans"/>
              </a:rPr>
              <a:t>education and capacity</a:t>
            </a:r>
          </a:p>
        </p:txBody>
      </p:sp>
      <p:sp>
        <p:nvSpPr>
          <p:cNvPr id="13" name="Rettangolo 12">
            <a:extLst>
              <a:ext uri="{FF2B5EF4-FFF2-40B4-BE49-F238E27FC236}">
                <a16:creationId xmlns:a16="http://schemas.microsoft.com/office/drawing/2014/main" id="{D190B4E0-3F3B-43A2-A0D6-53A6C9D9E424}"/>
              </a:ext>
            </a:extLst>
          </p:cNvPr>
          <p:cNvSpPr>
            <a:spLocks noGrp="1"/>
          </p:cNvSpPr>
          <p:nvPr/>
        </p:nvSpPr>
        <p:spPr>
          <a:xfrm>
            <a:off x="7296150" y="3417570"/>
            <a:ext cx="3981450" cy="323850"/>
          </a:xfrm>
          <a:prstGeom prst="rect">
            <a:avLst/>
          </a:prstGeom>
          <a:noFill/>
          <a:ln w="0">
            <a:noFill/>
          </a:ln>
        </p:spPr>
        <p:txBody>
          <a:bodyPr wrap="square" lIns="0" tIns="0" rIns="0" bIns="0" anchor="t">
            <a:noAutofit/>
          </a:bodyPr>
          <a:lstStyle/>
          <a:p>
            <a:pPr algn="l">
              <a:lnSpc>
                <a:spcPct val="100000"/>
              </a:lnSpc>
              <a:buNone/>
              <a:defRPr sz="1200" b="0" i="0">
                <a:solidFill>
                  <a:srgbClr val="C5D7DD"/>
                </a:solidFill>
                <a:latin typeface="Nimbus Sans"/>
                <a:ea typeface="Nimbus Sans"/>
                <a:cs typeface="Nimbus Sans"/>
              </a:defRPr>
            </a:pPr>
            <a:r>
              <a:rPr sz="2000" b="0" i="0" dirty="0">
                <a:solidFill>
                  <a:srgbClr val="C5D7DD"/>
                </a:solidFill>
                <a:latin typeface="Nimbus Sans"/>
                <a:ea typeface="Nimbus Sans"/>
                <a:cs typeface="Nimbus Sans"/>
              </a:rPr>
              <a:t>curricula, training, micro-credentials</a:t>
            </a:r>
          </a:p>
        </p:txBody>
      </p:sp>
      <p:sp>
        <p:nvSpPr>
          <p:cNvPr id="14" name="Rettangolo 13">
            <a:extLst>
              <a:ext uri="{FF2B5EF4-FFF2-40B4-BE49-F238E27FC236}">
                <a16:creationId xmlns:a16="http://schemas.microsoft.com/office/drawing/2014/main" id="{B28DB526-3D40-4C43-ACAB-7C5053EA3F50}"/>
              </a:ext>
            </a:extLst>
          </p:cNvPr>
          <p:cNvSpPr>
            <a:spLocks noGrp="1"/>
          </p:cNvSpPr>
          <p:nvPr/>
        </p:nvSpPr>
        <p:spPr>
          <a:xfrm>
            <a:off x="6772273" y="4067175"/>
            <a:ext cx="438150" cy="266700"/>
          </a:xfrm>
          <a:prstGeom prst="rect">
            <a:avLst/>
          </a:prstGeom>
          <a:noFill/>
          <a:ln w="0">
            <a:noFill/>
          </a:ln>
        </p:spPr>
        <p:txBody>
          <a:bodyPr wrap="square" lIns="0" tIns="0" rIns="0" bIns="0" anchor="t">
            <a:noAutofit/>
          </a:bodyPr>
          <a:lstStyle/>
          <a:p>
            <a:pPr algn="l">
              <a:lnSpc>
                <a:spcPct val="100000"/>
              </a:lnSpc>
              <a:buNone/>
              <a:defRPr sz="1350" b="1" i="0">
                <a:solidFill>
                  <a:srgbClr val="9AD83D"/>
                </a:solidFill>
                <a:latin typeface="Nimbus Sans"/>
                <a:ea typeface="Nimbus Sans"/>
                <a:cs typeface="Nimbus Sans"/>
              </a:defRPr>
            </a:pPr>
            <a:r>
              <a:rPr sz="2000" b="1" i="0" dirty="0">
                <a:solidFill>
                  <a:srgbClr val="9AD83D"/>
                </a:solidFill>
                <a:latin typeface="Nimbus Sans"/>
                <a:ea typeface="Nimbus Sans"/>
                <a:cs typeface="Nimbus Sans"/>
              </a:rPr>
              <a:t>03</a:t>
            </a:r>
          </a:p>
        </p:txBody>
      </p:sp>
      <p:sp>
        <p:nvSpPr>
          <p:cNvPr id="15" name="Rettangolo 14">
            <a:extLst>
              <a:ext uri="{FF2B5EF4-FFF2-40B4-BE49-F238E27FC236}">
                <a16:creationId xmlns:a16="http://schemas.microsoft.com/office/drawing/2014/main" id="{DFC1738A-EE68-4ACC-AFB9-2FDCEA658D3B}"/>
              </a:ext>
            </a:extLst>
          </p:cNvPr>
          <p:cNvSpPr>
            <a:spLocks noGrp="1"/>
          </p:cNvSpPr>
          <p:nvPr/>
        </p:nvSpPr>
        <p:spPr>
          <a:xfrm>
            <a:off x="7296150" y="3989070"/>
            <a:ext cx="3733800" cy="266700"/>
          </a:xfrm>
          <a:prstGeom prst="rect">
            <a:avLst/>
          </a:prstGeom>
          <a:noFill/>
          <a:ln w="0">
            <a:noFill/>
          </a:ln>
        </p:spPr>
        <p:txBody>
          <a:bodyPr wrap="square" lIns="0" tIns="0" rIns="0" bIns="0" anchor="t">
            <a:noAutofit/>
          </a:bodyPr>
          <a:lstStyle/>
          <a:p>
            <a:pPr algn="l">
              <a:lnSpc>
                <a:spcPct val="100000"/>
              </a:lnSpc>
              <a:buNone/>
              <a:defRPr sz="1500" b="1" i="0">
                <a:solidFill>
                  <a:srgbClr val="F7FAFA"/>
                </a:solidFill>
                <a:latin typeface="Nimbus Sans"/>
                <a:ea typeface="Nimbus Sans"/>
                <a:cs typeface="Nimbus Sans"/>
              </a:defRPr>
            </a:pPr>
            <a:r>
              <a:rPr sz="2000" b="1" i="0" dirty="0">
                <a:solidFill>
                  <a:srgbClr val="F7FAFA"/>
                </a:solidFill>
                <a:latin typeface="Nimbus Sans"/>
                <a:ea typeface="Nimbus Sans"/>
                <a:cs typeface="Nimbus Sans"/>
              </a:rPr>
              <a:t>international links</a:t>
            </a:r>
          </a:p>
        </p:txBody>
      </p:sp>
      <p:sp>
        <p:nvSpPr>
          <p:cNvPr id="16" name="Rettangolo 15">
            <a:extLst>
              <a:ext uri="{FF2B5EF4-FFF2-40B4-BE49-F238E27FC236}">
                <a16:creationId xmlns:a16="http://schemas.microsoft.com/office/drawing/2014/main" id="{3633E8C9-DE0A-430E-840E-4A77539B887E}"/>
              </a:ext>
            </a:extLst>
          </p:cNvPr>
          <p:cNvSpPr>
            <a:spLocks noGrp="1"/>
          </p:cNvSpPr>
          <p:nvPr/>
        </p:nvSpPr>
        <p:spPr>
          <a:xfrm>
            <a:off x="7143750" y="4333875"/>
            <a:ext cx="3733800" cy="323850"/>
          </a:xfrm>
          <a:prstGeom prst="rect">
            <a:avLst/>
          </a:prstGeom>
          <a:noFill/>
          <a:ln w="0">
            <a:noFill/>
          </a:ln>
        </p:spPr>
        <p:txBody>
          <a:bodyPr wrap="square" lIns="0" tIns="0" rIns="0" bIns="0" anchor="t">
            <a:noAutofit/>
          </a:bodyPr>
          <a:lstStyle/>
          <a:p>
            <a:pPr algn="l">
              <a:lnSpc>
                <a:spcPct val="100000"/>
              </a:lnSpc>
              <a:buNone/>
              <a:defRPr sz="1200" b="0" i="0">
                <a:solidFill>
                  <a:srgbClr val="C5D7DD"/>
                </a:solidFill>
                <a:latin typeface="Nimbus Sans"/>
                <a:ea typeface="Nimbus Sans"/>
                <a:cs typeface="Nimbus Sans"/>
              </a:defRPr>
            </a:pPr>
            <a:r>
              <a:rPr sz="2000" b="0" i="0" dirty="0">
                <a:solidFill>
                  <a:srgbClr val="C5D7DD"/>
                </a:solidFill>
                <a:latin typeface="Nimbus Sans"/>
                <a:ea typeface="Nimbus Sans"/>
                <a:cs typeface="Nimbus Sans"/>
              </a:rPr>
              <a:t>exchange of practices and opportunities</a:t>
            </a:r>
          </a:p>
        </p:txBody>
      </p:sp>
      <p:sp>
        <p:nvSpPr>
          <p:cNvPr id="17" name="Rettangolo con angoli arrotondati 16">
            <a:extLst>
              <a:ext uri="{FF2B5EF4-FFF2-40B4-BE49-F238E27FC236}">
                <a16:creationId xmlns:a16="http://schemas.microsoft.com/office/drawing/2014/main" id="{E0B9A2F4-7C1E-4744-8972-807B3FEE5362}"/>
              </a:ext>
            </a:extLst>
          </p:cNvPr>
          <p:cNvSpPr>
            <a:spLocks noGrp="1"/>
          </p:cNvSpPr>
          <p:nvPr/>
        </p:nvSpPr>
        <p:spPr>
          <a:xfrm>
            <a:off x="1466850" y="5476875"/>
            <a:ext cx="9277350" cy="590550"/>
          </a:xfrm>
          <a:prstGeom prst="roundRect">
            <a:avLst>
              <a:gd name="adj" fmla="val 25806"/>
            </a:avLst>
          </a:prstGeom>
          <a:solidFill>
            <a:srgbClr val="DFF2EC"/>
          </a:solidFill>
          <a:ln w="0">
            <a:noFill/>
          </a:ln>
        </p:spPr>
        <p:txBody>
          <a:bodyPr/>
          <a:lstStyle/>
          <a:p>
            <a:pPr algn="ctr"/>
            <a:r>
              <a:rPr lang="it-IT" sz="2400" b="1" dirty="0"/>
              <a:t>BATTERY 2030+ Young Scientist Community</a:t>
            </a:r>
          </a:p>
        </p:txBody>
      </p:sp>
      <p:sp>
        <p:nvSpPr>
          <p:cNvPr id="19" name="Connettore dritto 18">
            <a:extLst>
              <a:ext uri="{FF2B5EF4-FFF2-40B4-BE49-F238E27FC236}">
                <a16:creationId xmlns:a16="http://schemas.microsoft.com/office/drawing/2014/main" id="{A7F3C43F-1CE8-4AFF-B107-646588174C88}"/>
              </a:ext>
            </a:extLst>
          </p:cNvPr>
          <p:cNvSpPr>
            <a:spLocks noGrp="1"/>
          </p:cNvSpPr>
          <p:nvPr/>
        </p:nvSpPr>
        <p:spPr>
          <a:xfrm>
            <a:off x="609600" y="6467475"/>
            <a:ext cx="10972800" cy="0"/>
          </a:xfrm>
          <a:prstGeom prst="line">
            <a:avLst/>
          </a:prstGeom>
          <a:noFill/>
          <a:ln w="9525">
            <a:solidFill>
              <a:srgbClr val="7A919C">
                <a:alpha val="35000"/>
              </a:srgbClr>
            </a:solidFill>
            <a:prstDash val="solid"/>
          </a:ln>
        </p:spPr>
        <p:txBody>
          <a:bodyPr/>
          <a:lstStyle/>
          <a:p>
            <a:endParaRPr lang="it-IT"/>
          </a:p>
        </p:txBody>
      </p:sp>
      <p:sp>
        <p:nvSpPr>
          <p:cNvPr id="20" name="Rettangolo 19">
            <a:extLst>
              <a:ext uri="{FF2B5EF4-FFF2-40B4-BE49-F238E27FC236}">
                <a16:creationId xmlns:a16="http://schemas.microsoft.com/office/drawing/2014/main" id="{A32ACFA5-1674-4470-9B90-29B0FCA399F3}"/>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5F7280"/>
                </a:solidFill>
                <a:latin typeface="Nimbus Sans"/>
                <a:ea typeface="Nimbus Sans"/>
                <a:cs typeface="Nimbus Sans"/>
              </a:defRPr>
            </a:pPr>
            <a:r>
              <a:rPr sz="825" b="1" i="0">
                <a:solidFill>
                  <a:srgbClr val="5F7280"/>
                </a:solidFill>
                <a:latin typeface="Nimbus Sans"/>
                <a:ea typeface="Nimbus Sans"/>
                <a:cs typeface="Nimbus Sans"/>
              </a:rPr>
              <a:t>BATT-BRIDGE × GIGAGREEN</a:t>
            </a:r>
          </a:p>
        </p:txBody>
      </p:sp>
      <p:sp>
        <p:nvSpPr>
          <p:cNvPr id="21" name="Rettangolo 20">
            <a:extLst>
              <a:ext uri="{FF2B5EF4-FFF2-40B4-BE49-F238E27FC236}">
                <a16:creationId xmlns:a16="http://schemas.microsoft.com/office/drawing/2014/main" id="{08600C1F-7E6C-4445-AED1-9378695C5135}"/>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00A6A6"/>
                </a:solidFill>
                <a:latin typeface="Nimbus Sans"/>
                <a:ea typeface="Nimbus Sans"/>
                <a:cs typeface="Nimbus Sans"/>
              </a:defRPr>
            </a:pPr>
            <a:r>
              <a:rPr sz="900" b="1" i="0">
                <a:solidFill>
                  <a:srgbClr val="00A6A6"/>
                </a:solidFill>
                <a:latin typeface="Nimbus Sans"/>
                <a:ea typeface="Nimbus Sans"/>
                <a:cs typeface="Nimbus Sans"/>
              </a:rPr>
              <a:t>12</a:t>
            </a:r>
          </a:p>
        </p:txBody>
      </p:sp>
      <p:pic>
        <p:nvPicPr>
          <p:cNvPr id="5" name="Picture 3" descr="Battery 2030+">
            <a:extLst>
              <a:ext uri="{FF2B5EF4-FFF2-40B4-BE49-F238E27FC236}">
                <a16:creationId xmlns:a16="http://schemas.microsoft.com/office/drawing/2014/main" id="{54362FFE-AB51-CC4A-2232-81FF7A26BD7B}"/>
              </a:ext>
            </a:extLst>
          </p:cNvPr>
          <p:cNvPicPr>
            <a:picLocks noChangeAspect="1"/>
          </p:cNvPicPr>
          <p:nvPr/>
        </p:nvPicPr>
        <p:blipFill>
          <a:blip r:embed="rId4"/>
          <a:stretch>
            <a:fillRect/>
          </a:stretch>
        </p:blipFill>
        <p:spPr>
          <a:xfrm>
            <a:off x="10081260" y="1638301"/>
            <a:ext cx="1348740" cy="774212"/>
          </a:xfrm>
          <a:prstGeom prst="rect">
            <a:avLst/>
          </a:prstGeom>
        </p:spPr>
      </p:pic>
      <p:pic>
        <p:nvPicPr>
          <p:cNvPr id="23" name="Рисунок 2">
            <a:hlinkClick r:id="rId5"/>
            <a:extLst>
              <a:ext uri="{FF2B5EF4-FFF2-40B4-BE49-F238E27FC236}">
                <a16:creationId xmlns:a16="http://schemas.microsoft.com/office/drawing/2014/main" id="{8A0D29D9-FB76-7C9C-BE44-B0D4677083BA}"/>
              </a:ext>
            </a:extLst>
          </p:cNvPr>
          <p:cNvPicPr>
            <a:picLocks noChangeAspect="1"/>
          </p:cNvPicPr>
          <p:nvPr/>
        </p:nvPicPr>
        <p:blipFill>
          <a:blip r:embed="rId6"/>
          <a:srcRect/>
          <a:stretch/>
        </p:blipFill>
        <p:spPr>
          <a:xfrm>
            <a:off x="9658350" y="4673616"/>
            <a:ext cx="1737360" cy="442535"/>
          </a:xfrm>
          <a:prstGeom prst="rect">
            <a:avLst/>
          </a:prstGeom>
        </p:spPr>
      </p:pic>
      <p:pic>
        <p:nvPicPr>
          <p:cNvPr id="18" name="Picture 2">
            <a:extLst>
              <a:ext uri="{FF2B5EF4-FFF2-40B4-BE49-F238E27FC236}">
                <a16:creationId xmlns:a16="http://schemas.microsoft.com/office/drawing/2014/main" id="{3888B5F7-04F2-AA68-0C6D-6861FAAEA26E}"/>
              </a:ext>
            </a:extLst>
          </p:cNvPr>
          <p:cNvPicPr>
            <a:picLocks noChangeAspect="1" noChangeArrowheads="1"/>
          </p:cNvPicPr>
          <p:nvPr/>
        </p:nvPicPr>
        <p:blipFill rotWithShape="1">
          <a:blip r:embed="rId7"/>
          <a:srcRect l="5168" t="16915" r="7396" b="22041"/>
          <a:stretch>
            <a:fillRect/>
          </a:stretch>
        </p:blipFill>
        <p:spPr bwMode="auto">
          <a:xfrm>
            <a:off x="5583865" y="75572"/>
            <a:ext cx="1043320" cy="51560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8320953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A39016-6D80-6247-3854-5629DB363E95}"/>
            </a:ext>
          </a:extLst>
        </p:cNvPr>
        <p:cNvGrpSpPr/>
        <p:nvPr/>
      </p:nvGrpSpPr>
      <p:grpSpPr>
        <a:xfrm>
          <a:off x="0" y="0"/>
          <a:ext cx="0" cy="0"/>
          <a:chOff x="0" y="0"/>
          <a:chExt cx="0" cy="0"/>
        </a:xfrm>
      </p:grpSpPr>
      <p:sp>
        <p:nvSpPr>
          <p:cNvPr id="13" name="Text Placeholder 12">
            <a:extLst>
              <a:ext uri="{FF2B5EF4-FFF2-40B4-BE49-F238E27FC236}">
                <a16:creationId xmlns:a16="http://schemas.microsoft.com/office/drawing/2014/main" id="{F548E5F6-B03C-ACDB-6E1D-7D828A6DC927}"/>
              </a:ext>
            </a:extLst>
          </p:cNvPr>
          <p:cNvSpPr>
            <a:spLocks noGrp="1"/>
          </p:cNvSpPr>
          <p:nvPr>
            <p:ph type="body" sz="quarter" idx="12"/>
          </p:nvPr>
        </p:nvSpPr>
        <p:spPr/>
        <p:txBody>
          <a:bodyPr/>
          <a:lstStyle/>
          <a:p>
            <a:r>
              <a:rPr lang="en-GB" dirty="0"/>
              <a:t>There are strategies to bridge the competitiveness gap</a:t>
            </a:r>
            <a:endParaRPr lang="en-US" dirty="0"/>
          </a:p>
        </p:txBody>
      </p:sp>
      <p:sp>
        <p:nvSpPr>
          <p:cNvPr id="8" name="Text Placeholder 7">
            <a:extLst>
              <a:ext uri="{FF2B5EF4-FFF2-40B4-BE49-F238E27FC236}">
                <a16:creationId xmlns:a16="http://schemas.microsoft.com/office/drawing/2014/main" id="{6BE2B1DC-3A41-F69C-E068-D5727839F93E}"/>
              </a:ext>
            </a:extLst>
          </p:cNvPr>
          <p:cNvSpPr>
            <a:spLocks noGrp="1"/>
          </p:cNvSpPr>
          <p:nvPr>
            <p:ph type="body" sz="quarter" idx="14"/>
          </p:nvPr>
        </p:nvSpPr>
        <p:spPr>
          <a:xfrm>
            <a:off x="507547" y="996829"/>
            <a:ext cx="5454205" cy="336000"/>
          </a:xfrm>
        </p:spPr>
        <p:txBody>
          <a:bodyPr/>
          <a:lstStyle/>
          <a:p>
            <a:r>
              <a:rPr lang="en-GB" dirty="0"/>
              <a:t>Domestic lithium-ion battery production cost by region</a:t>
            </a:r>
            <a:endParaRPr lang="en-GB" b="0" dirty="0"/>
          </a:p>
        </p:txBody>
      </p:sp>
      <p:graphicFrame>
        <p:nvGraphicFramePr>
          <p:cNvPr id="6" name="Chart: domestic value">
            <a:extLst>
              <a:ext uri="{FF2B5EF4-FFF2-40B4-BE49-F238E27FC236}">
                <a16:creationId xmlns:a16="http://schemas.microsoft.com/office/drawing/2014/main" id="{6DF0CCD8-668B-A406-FCE0-6E68D7689228}"/>
              </a:ext>
            </a:extLst>
          </p:cNvPr>
          <p:cNvGraphicFramePr>
            <a:graphicFrameLocks/>
          </p:cNvGraphicFramePr>
          <p:nvPr/>
        </p:nvGraphicFramePr>
        <p:xfrm>
          <a:off x="6013902" y="1407488"/>
          <a:ext cx="5663997" cy="4272000"/>
        </p:xfrm>
        <a:graphic>
          <a:graphicData uri="http://schemas.openxmlformats.org/drawingml/2006/chart">
            <c:chart xmlns:c="http://schemas.openxmlformats.org/drawingml/2006/chart" xmlns:r="http://schemas.openxmlformats.org/officeDocument/2006/relationships" r:id="rId3"/>
          </a:graphicData>
        </a:graphic>
      </p:graphicFrame>
      <p:grpSp>
        <p:nvGrpSpPr>
          <p:cNvPr id="7" name="Legend: value creation">
            <a:extLst>
              <a:ext uri="{FF2B5EF4-FFF2-40B4-BE49-F238E27FC236}">
                <a16:creationId xmlns:a16="http://schemas.microsoft.com/office/drawing/2014/main" id="{EB36CE4B-021E-5885-590A-9880449A4182}"/>
              </a:ext>
            </a:extLst>
          </p:cNvPr>
          <p:cNvGrpSpPr/>
          <p:nvPr/>
        </p:nvGrpSpPr>
        <p:grpSpPr>
          <a:xfrm>
            <a:off x="9365011" y="1533950"/>
            <a:ext cx="2894421" cy="2030796"/>
            <a:chOff x="7023758" y="1150462"/>
            <a:chExt cx="2170816" cy="1523097"/>
          </a:xfrm>
        </p:grpSpPr>
        <p:sp>
          <p:nvSpPr>
            <p:cNvPr id="9" name="Critical minerals">
              <a:extLst>
                <a:ext uri="{FF2B5EF4-FFF2-40B4-BE49-F238E27FC236}">
                  <a16:creationId xmlns:a16="http://schemas.microsoft.com/office/drawing/2014/main" id="{3C6BA2CB-DB10-D33C-25B8-10A744A5CDAE}"/>
                </a:ext>
              </a:extLst>
            </p:cNvPr>
            <p:cNvSpPr txBox="1"/>
            <p:nvPr/>
          </p:nvSpPr>
          <p:spPr>
            <a:xfrm>
              <a:off x="7026202" y="1150462"/>
              <a:ext cx="2168372" cy="262382"/>
            </a:xfrm>
            <a:prstGeom prst="rect">
              <a:avLst/>
            </a:prstGeom>
          </p:spPr>
          <p:txBody>
            <a:bodyPr wrap="square" rtlCol="0"/>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1467" b="1">
                  <a:solidFill>
                    <a:srgbClr val="49D3FF"/>
                  </a:solidFill>
                  <a:latin typeface="Arial"/>
                  <a:cs typeface="Arial"/>
                </a:rPr>
                <a:t>Critical minerals</a:t>
              </a:r>
            </a:p>
          </p:txBody>
        </p:sp>
        <p:sp>
          <p:nvSpPr>
            <p:cNvPr id="10" name="Cathodes and anodes">
              <a:extLst>
                <a:ext uri="{FF2B5EF4-FFF2-40B4-BE49-F238E27FC236}">
                  <a16:creationId xmlns:a16="http://schemas.microsoft.com/office/drawing/2014/main" id="{C309640D-FDB2-C019-B385-576D595475D1}"/>
                </a:ext>
              </a:extLst>
            </p:cNvPr>
            <p:cNvSpPr txBox="1"/>
            <p:nvPr/>
          </p:nvSpPr>
          <p:spPr>
            <a:xfrm>
              <a:off x="7023759" y="1303632"/>
              <a:ext cx="1678130" cy="268392"/>
            </a:xfrm>
            <a:prstGeom prst="rect">
              <a:avLst/>
            </a:prstGeom>
          </p:spPr>
          <p:txBody>
            <a:bodyPr wrap="square" rtlCol="0"/>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1467" b="1">
                  <a:solidFill>
                    <a:srgbClr val="F21A00"/>
                  </a:solidFill>
                  <a:latin typeface="Arial"/>
                  <a:cs typeface="Arial"/>
                </a:rPr>
                <a:t>Cathodes &amp; anodes</a:t>
              </a:r>
            </a:p>
          </p:txBody>
        </p:sp>
        <p:sp>
          <p:nvSpPr>
            <p:cNvPr id="11" name="Battery cells">
              <a:extLst>
                <a:ext uri="{FF2B5EF4-FFF2-40B4-BE49-F238E27FC236}">
                  <a16:creationId xmlns:a16="http://schemas.microsoft.com/office/drawing/2014/main" id="{EA35BA57-B378-B95E-EC66-233B1970658A}"/>
                </a:ext>
              </a:extLst>
            </p:cNvPr>
            <p:cNvSpPr txBox="1"/>
            <p:nvPr/>
          </p:nvSpPr>
          <p:spPr>
            <a:xfrm>
              <a:off x="7023758" y="1500230"/>
              <a:ext cx="1678131" cy="237146"/>
            </a:xfrm>
            <a:prstGeom prst="rect">
              <a:avLst/>
            </a:prstGeom>
          </p:spPr>
          <p:txBody>
            <a:bodyPr wrap="square" rtlCol="0"/>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1467" b="1">
                  <a:solidFill>
                    <a:srgbClr val="68F394"/>
                  </a:solidFill>
                  <a:latin typeface="Arial"/>
                  <a:cs typeface="Arial"/>
                </a:rPr>
                <a:t>Battery cells</a:t>
              </a:r>
            </a:p>
          </p:txBody>
        </p:sp>
        <p:sp>
          <p:nvSpPr>
            <p:cNvPr id="12" name="Battery pack">
              <a:extLst>
                <a:ext uri="{FF2B5EF4-FFF2-40B4-BE49-F238E27FC236}">
                  <a16:creationId xmlns:a16="http://schemas.microsoft.com/office/drawing/2014/main" id="{D00253CB-D5F1-2ECE-DF95-468D25743C97}"/>
                </a:ext>
              </a:extLst>
            </p:cNvPr>
            <p:cNvSpPr txBox="1"/>
            <p:nvPr/>
          </p:nvSpPr>
          <p:spPr>
            <a:xfrm>
              <a:off x="7023758" y="1705930"/>
              <a:ext cx="1734666" cy="263947"/>
            </a:xfrm>
            <a:prstGeom prst="rect">
              <a:avLst/>
            </a:prstGeom>
          </p:spPr>
          <p:txBody>
            <a:bodyPr wrap="square" rtlCol="0"/>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1467" b="1">
                  <a:solidFill>
                    <a:srgbClr val="00ADA1"/>
                  </a:solidFill>
                  <a:latin typeface="Arial"/>
                  <a:cs typeface="Arial"/>
                </a:rPr>
                <a:t>Battery pack</a:t>
              </a:r>
            </a:p>
          </p:txBody>
        </p:sp>
        <p:sp>
          <p:nvSpPr>
            <p:cNvPr id="14" name="Assembled car">
              <a:extLst>
                <a:ext uri="{FF2B5EF4-FFF2-40B4-BE49-F238E27FC236}">
                  <a16:creationId xmlns:a16="http://schemas.microsoft.com/office/drawing/2014/main" id="{5E6C9478-8C92-3325-07B6-AF148B7254DA}"/>
                </a:ext>
              </a:extLst>
            </p:cNvPr>
            <p:cNvSpPr txBox="1"/>
            <p:nvPr/>
          </p:nvSpPr>
          <p:spPr>
            <a:xfrm>
              <a:off x="7023760" y="2356740"/>
              <a:ext cx="1908650" cy="316819"/>
            </a:xfrm>
            <a:prstGeom prst="rect">
              <a:avLst/>
            </a:prstGeom>
          </p:spPr>
          <p:txBody>
            <a:bodyPr wrap="square" rtlCol="0"/>
            <a:lstStyle>
              <a:defPPr>
                <a:defRPr lang="en-US"/>
              </a:defPPr>
              <a:lvl1pPr marL="0" indent="0" algn="l" defTabSz="914400" rtl="0" eaLnBrk="1" latinLnBrk="0" hangingPunct="1">
                <a:defRPr sz="1800" kern="1200">
                  <a:solidFill>
                    <a:schemeClr val="tx1"/>
                  </a:solidFill>
                  <a:latin typeface="+mn-lt"/>
                  <a:ea typeface="+mn-ea"/>
                  <a:cs typeface="+mn-cs"/>
                </a:defRPr>
              </a:lvl1pPr>
              <a:lvl2pPr marL="457200" indent="0" algn="l" defTabSz="914400" rtl="0" eaLnBrk="1" latinLnBrk="0" hangingPunct="1">
                <a:defRPr sz="1800" kern="1200">
                  <a:solidFill>
                    <a:schemeClr val="tx1"/>
                  </a:solidFill>
                  <a:latin typeface="+mn-lt"/>
                  <a:ea typeface="+mn-ea"/>
                  <a:cs typeface="+mn-cs"/>
                </a:defRPr>
              </a:lvl2pPr>
              <a:lvl3pPr marL="914400" indent="0" algn="l" defTabSz="914400" rtl="0" eaLnBrk="1" latinLnBrk="0" hangingPunct="1">
                <a:defRPr sz="1800" kern="1200">
                  <a:solidFill>
                    <a:schemeClr val="tx1"/>
                  </a:solidFill>
                  <a:latin typeface="+mn-lt"/>
                  <a:ea typeface="+mn-ea"/>
                  <a:cs typeface="+mn-cs"/>
                </a:defRPr>
              </a:lvl3pPr>
              <a:lvl4pPr marL="1371600" indent="0" algn="l" defTabSz="914400" rtl="0" eaLnBrk="1" latinLnBrk="0" hangingPunct="1">
                <a:defRPr sz="1800" kern="1200">
                  <a:solidFill>
                    <a:schemeClr val="tx1"/>
                  </a:solidFill>
                  <a:latin typeface="+mn-lt"/>
                  <a:ea typeface="+mn-ea"/>
                  <a:cs typeface="+mn-cs"/>
                </a:defRPr>
              </a:lvl4pPr>
              <a:lvl5pPr marL="1828800" indent="0" algn="l" defTabSz="914400" rtl="0" eaLnBrk="1" latinLnBrk="0" hangingPunct="1">
                <a:defRPr sz="1800" kern="1200">
                  <a:solidFill>
                    <a:schemeClr val="tx1"/>
                  </a:solidFill>
                  <a:latin typeface="+mn-lt"/>
                  <a:ea typeface="+mn-ea"/>
                  <a:cs typeface="+mn-cs"/>
                </a:defRPr>
              </a:lvl5pPr>
              <a:lvl6pPr marL="2286000" indent="0" algn="l" defTabSz="914400" rtl="0" eaLnBrk="1" latinLnBrk="0" hangingPunct="1">
                <a:defRPr sz="1800" kern="1200">
                  <a:solidFill>
                    <a:schemeClr val="tx1"/>
                  </a:solidFill>
                  <a:latin typeface="+mn-lt"/>
                  <a:ea typeface="+mn-ea"/>
                  <a:cs typeface="+mn-cs"/>
                </a:defRPr>
              </a:lvl6pPr>
              <a:lvl7pPr marL="2743200" indent="0" algn="l" defTabSz="914400" rtl="0" eaLnBrk="1" latinLnBrk="0" hangingPunct="1">
                <a:defRPr sz="1800" kern="1200">
                  <a:solidFill>
                    <a:schemeClr val="tx1"/>
                  </a:solidFill>
                  <a:latin typeface="+mn-lt"/>
                  <a:ea typeface="+mn-ea"/>
                  <a:cs typeface="+mn-cs"/>
                </a:defRPr>
              </a:lvl7pPr>
              <a:lvl8pPr marL="3200400" indent="0" algn="l" defTabSz="914400" rtl="0" eaLnBrk="1" latinLnBrk="0" hangingPunct="1">
                <a:defRPr sz="1800" kern="1200">
                  <a:solidFill>
                    <a:schemeClr val="tx1"/>
                  </a:solidFill>
                  <a:latin typeface="+mn-lt"/>
                  <a:ea typeface="+mn-ea"/>
                  <a:cs typeface="+mn-cs"/>
                </a:defRPr>
              </a:lvl8pPr>
              <a:lvl9pPr marL="3657600" indent="0" algn="l" defTabSz="914400" rtl="0" eaLnBrk="1" latinLnBrk="0" hangingPunct="1">
                <a:defRPr sz="1800" kern="1200">
                  <a:solidFill>
                    <a:schemeClr val="tx1"/>
                  </a:solidFill>
                  <a:latin typeface="+mn-lt"/>
                  <a:ea typeface="+mn-ea"/>
                  <a:cs typeface="+mn-cs"/>
                </a:defRPr>
              </a:lvl9pPr>
            </a:lstStyle>
            <a:p>
              <a:pPr algn="l"/>
              <a:r>
                <a:rPr lang="en-GB" sz="1467" b="1">
                  <a:solidFill>
                    <a:srgbClr val="F1A800"/>
                  </a:solidFill>
                  <a:latin typeface="Arial"/>
                  <a:cs typeface="Arial"/>
                </a:rPr>
                <a:t>Assembled car</a:t>
              </a:r>
            </a:p>
          </p:txBody>
        </p:sp>
      </p:grpSp>
      <p:sp>
        <p:nvSpPr>
          <p:cNvPr id="4" name="Fig title: value creation">
            <a:extLst>
              <a:ext uri="{FF2B5EF4-FFF2-40B4-BE49-F238E27FC236}">
                <a16:creationId xmlns:a16="http://schemas.microsoft.com/office/drawing/2014/main" id="{1112076D-6E68-4922-C192-981A539B3A72}"/>
              </a:ext>
            </a:extLst>
          </p:cNvPr>
          <p:cNvSpPr txBox="1">
            <a:spLocks/>
          </p:cNvSpPr>
          <p:nvPr/>
        </p:nvSpPr>
        <p:spPr>
          <a:xfrm>
            <a:off x="6793191" y="996829"/>
            <a:ext cx="4837541" cy="336000"/>
          </a:xfrm>
          <a:prstGeom prst="rect">
            <a:avLst/>
          </a:prstGeom>
        </p:spPr>
        <p:txBody>
          <a:bodyPr lIns="0"/>
          <a:lstStyle>
            <a:lvl1pPr marL="0" indent="0" algn="ctr" defTabSz="914400" rtl="0" eaLnBrk="1" latinLnBrk="0" hangingPunct="1">
              <a:spcBef>
                <a:spcPts val="0"/>
              </a:spcBef>
              <a:buClr>
                <a:schemeClr val="bg1">
                  <a:lumMod val="65000"/>
                </a:schemeClr>
              </a:buClr>
              <a:buSzPct val="100000"/>
              <a:buFont typeface="Calibri" panose="020F0502020204030204" pitchFamily="34" charset="0"/>
              <a:buNone/>
              <a:defRPr lang="en-US" sz="1200" b="0" kern="1200" dirty="0">
                <a:solidFill>
                  <a:schemeClr val="tx1"/>
                </a:solidFill>
                <a:latin typeface="Arial" panose="020B0604020202020204" pitchFamily="34" charset="0"/>
                <a:ea typeface="Arial" panose="020B0604020202020204" pitchFamily="34" charset="0"/>
                <a:cs typeface="Arial" panose="020B0604020202020204" pitchFamily="34" charset="0"/>
              </a:defRPr>
            </a:lvl1pPr>
            <a:lvl2pPr marL="540000" indent="-180000" algn="l" defTabSz="914400" rtl="0" eaLnBrk="1" latinLnBrk="0" hangingPunct="1">
              <a:spcBef>
                <a:spcPts val="500"/>
              </a:spcBef>
              <a:buClr>
                <a:schemeClr val="bg1">
                  <a:lumMod val="65000"/>
                </a:schemeClr>
              </a:buClr>
              <a:buSzPct val="100000"/>
              <a:buFont typeface="Segoe UI" panose="020B0502040204020203" pitchFamily="34" charset="0"/>
              <a:buChar char="-"/>
              <a:defRPr sz="1600" kern="1200">
                <a:solidFill>
                  <a:schemeClr val="tx1"/>
                </a:solidFill>
                <a:latin typeface="+mn-lt"/>
                <a:ea typeface="+mn-ea"/>
                <a:cs typeface="+mn-cs"/>
              </a:defRPr>
            </a:lvl2pPr>
            <a:lvl3pPr marL="756000" indent="-180000" algn="l" defTabSz="914400" rtl="0" eaLnBrk="1" latinLnBrk="0" hangingPunct="1">
              <a:spcBef>
                <a:spcPts val="500"/>
              </a:spcBef>
              <a:buClr>
                <a:schemeClr val="bg1">
                  <a:lumMod val="75000"/>
                </a:schemeClr>
              </a:buClr>
              <a:buFont typeface="Segoe UI" panose="020B0502040204020203" pitchFamily="34" charset="0"/>
              <a:buChar char="-"/>
              <a:defRPr sz="1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2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r>
              <a:rPr lang="en-GB" sz="1600" dirty="0"/>
              <a:t>Value creation from battery electric car production</a:t>
            </a:r>
          </a:p>
        </p:txBody>
      </p:sp>
      <p:grpSp>
        <p:nvGrpSpPr>
          <p:cNvPr id="45" name="Group 44">
            <a:extLst>
              <a:ext uri="{FF2B5EF4-FFF2-40B4-BE49-F238E27FC236}">
                <a16:creationId xmlns:a16="http://schemas.microsoft.com/office/drawing/2014/main" id="{65F1BD3B-2565-5731-673C-EFCC4BFED615}"/>
              </a:ext>
            </a:extLst>
          </p:cNvPr>
          <p:cNvGrpSpPr/>
          <p:nvPr/>
        </p:nvGrpSpPr>
        <p:grpSpPr>
          <a:xfrm>
            <a:off x="3759046" y="1644298"/>
            <a:ext cx="2456983" cy="1611932"/>
            <a:chOff x="2819284" y="1233223"/>
            <a:chExt cx="1842737" cy="1208949"/>
          </a:xfrm>
        </p:grpSpPr>
        <p:sp>
          <p:nvSpPr>
            <p:cNvPr id="2" name="TextBox 1">
              <a:extLst>
                <a:ext uri="{FF2B5EF4-FFF2-40B4-BE49-F238E27FC236}">
                  <a16:creationId xmlns:a16="http://schemas.microsoft.com/office/drawing/2014/main" id="{CF48A5EA-C21F-F898-CBD5-58A4E4EDB956}"/>
                </a:ext>
              </a:extLst>
            </p:cNvPr>
            <p:cNvSpPr txBox="1"/>
            <p:nvPr/>
          </p:nvSpPr>
          <p:spPr>
            <a:xfrm>
              <a:off x="2819284" y="1233223"/>
              <a:ext cx="1842737" cy="506767"/>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467" b="1">
                  <a:solidFill>
                    <a:srgbClr val="F1A800"/>
                  </a:solidFill>
                  <a:latin typeface="Arial" panose="020B0604020202020204" pitchFamily="34" charset="0"/>
                  <a:cs typeface="Arial" panose="020B0604020202020204" pitchFamily="34" charset="0"/>
                </a:rPr>
                <a:t>Manufacturing </a:t>
              </a:r>
            </a:p>
            <a:p>
              <a:r>
                <a:rPr lang="en-GB" sz="1467" b="1">
                  <a:solidFill>
                    <a:srgbClr val="F1A800"/>
                  </a:solidFill>
                  <a:latin typeface="Arial" panose="020B0604020202020204" pitchFamily="34" charset="0"/>
                  <a:cs typeface="Arial" panose="020B0604020202020204" pitchFamily="34" charset="0"/>
                </a:rPr>
                <a:t>efficiency &amp; </a:t>
              </a:r>
            </a:p>
            <a:p>
              <a:r>
                <a:rPr lang="en-GB" sz="1467" b="1">
                  <a:solidFill>
                    <a:srgbClr val="F1A800"/>
                  </a:solidFill>
                  <a:latin typeface="Arial" panose="020B0604020202020204" pitchFamily="34" charset="0"/>
                  <a:cs typeface="Arial" panose="020B0604020202020204" pitchFamily="34" charset="0"/>
                </a:rPr>
                <a:t>automation </a:t>
              </a:r>
            </a:p>
          </p:txBody>
        </p:sp>
        <p:sp>
          <p:nvSpPr>
            <p:cNvPr id="15" name="TextBox 1">
              <a:extLst>
                <a:ext uri="{FF2B5EF4-FFF2-40B4-BE49-F238E27FC236}">
                  <a16:creationId xmlns:a16="http://schemas.microsoft.com/office/drawing/2014/main" id="{6C8A146A-F710-98F8-A677-507A26DCAE6D}"/>
                </a:ext>
              </a:extLst>
            </p:cNvPr>
            <p:cNvSpPr txBox="1"/>
            <p:nvPr/>
          </p:nvSpPr>
          <p:spPr>
            <a:xfrm>
              <a:off x="2834189" y="2226275"/>
              <a:ext cx="1137736" cy="215897"/>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467" b="1">
                  <a:solidFill>
                    <a:srgbClr val="AFAFAF"/>
                  </a:solidFill>
                  <a:latin typeface="Arial" panose="020B0604020202020204" pitchFamily="34" charset="0"/>
                  <a:cs typeface="Arial" panose="020B0604020202020204" pitchFamily="34" charset="0"/>
                </a:rPr>
                <a:t>Other</a:t>
              </a:r>
            </a:p>
          </p:txBody>
        </p:sp>
        <p:sp>
          <p:nvSpPr>
            <p:cNvPr id="16" name="TextBox 1">
              <a:extLst>
                <a:ext uri="{FF2B5EF4-FFF2-40B4-BE49-F238E27FC236}">
                  <a16:creationId xmlns:a16="http://schemas.microsoft.com/office/drawing/2014/main" id="{2C6773BA-CD90-1E9F-185F-6D5F6453912A}"/>
                </a:ext>
              </a:extLst>
            </p:cNvPr>
            <p:cNvSpPr txBox="1"/>
            <p:nvPr/>
          </p:nvSpPr>
          <p:spPr>
            <a:xfrm>
              <a:off x="2819284" y="1828987"/>
              <a:ext cx="1241279" cy="376507"/>
            </a:xfrm>
            <a:prstGeom prst="rect">
              <a:avLst/>
            </a:prstGeom>
          </p:spPr>
          <p:txBody>
            <a:bodyPr wrap="none" rtlCol="0"/>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r>
                <a:rPr lang="en-GB" sz="1467" b="1">
                  <a:solidFill>
                    <a:srgbClr val="B187EF"/>
                  </a:solidFill>
                  <a:latin typeface="Arial" panose="020B0604020202020204" pitchFamily="34" charset="0"/>
                  <a:cs typeface="Arial" panose="020B0604020202020204" pitchFamily="34" charset="0"/>
                </a:rPr>
                <a:t>Access to low-cost</a:t>
              </a:r>
            </a:p>
            <a:p>
              <a:r>
                <a:rPr lang="en-GB" sz="1467" b="1">
                  <a:solidFill>
                    <a:srgbClr val="B187EF"/>
                  </a:solidFill>
                  <a:latin typeface="Arial" panose="020B0604020202020204" pitchFamily="34" charset="0"/>
                  <a:cs typeface="Arial" panose="020B0604020202020204" pitchFamily="34" charset="0"/>
                </a:rPr>
                <a:t>components</a:t>
              </a:r>
            </a:p>
          </p:txBody>
        </p:sp>
      </p:grpSp>
      <p:grpSp>
        <p:nvGrpSpPr>
          <p:cNvPr id="20" name="Group 19">
            <a:extLst>
              <a:ext uri="{FF2B5EF4-FFF2-40B4-BE49-F238E27FC236}">
                <a16:creationId xmlns:a16="http://schemas.microsoft.com/office/drawing/2014/main" id="{2D02FE02-8E07-E4DD-3014-CE45163E45FB}"/>
              </a:ext>
            </a:extLst>
          </p:cNvPr>
          <p:cNvGrpSpPr/>
          <p:nvPr/>
        </p:nvGrpSpPr>
        <p:grpSpPr>
          <a:xfrm>
            <a:off x="632885" y="1606551"/>
            <a:ext cx="4897967" cy="3745784"/>
            <a:chOff x="474663" y="1204913"/>
            <a:chExt cx="3673475" cy="2809338"/>
          </a:xfrm>
        </p:grpSpPr>
        <p:sp>
          <p:nvSpPr>
            <p:cNvPr id="21" name="Freeform 5">
              <a:extLst>
                <a:ext uri="{FF2B5EF4-FFF2-40B4-BE49-F238E27FC236}">
                  <a16:creationId xmlns:a16="http://schemas.microsoft.com/office/drawing/2014/main" id="{091F9FA8-F6E5-121C-3A70-B60BEEC4E66D}"/>
                </a:ext>
              </a:extLst>
            </p:cNvPr>
            <p:cNvSpPr>
              <a:spLocks noEditPoints="1"/>
            </p:cNvSpPr>
            <p:nvPr/>
          </p:nvSpPr>
          <p:spPr bwMode="auto">
            <a:xfrm>
              <a:off x="865188" y="1282701"/>
              <a:ext cx="3282950" cy="2012950"/>
            </a:xfrm>
            <a:custGeom>
              <a:avLst/>
              <a:gdLst>
                <a:gd name="T0" fmla="*/ 0 w 2068"/>
                <a:gd name="T1" fmla="*/ 1268 h 1268"/>
                <a:gd name="T2" fmla="*/ 2068 w 2068"/>
                <a:gd name="T3" fmla="*/ 1268 h 1268"/>
                <a:gd name="T4" fmla="*/ 0 w 2068"/>
                <a:gd name="T5" fmla="*/ 951 h 1268"/>
                <a:gd name="T6" fmla="*/ 2068 w 2068"/>
                <a:gd name="T7" fmla="*/ 951 h 1268"/>
                <a:gd name="T8" fmla="*/ 0 w 2068"/>
                <a:gd name="T9" fmla="*/ 634 h 1268"/>
                <a:gd name="T10" fmla="*/ 2068 w 2068"/>
                <a:gd name="T11" fmla="*/ 634 h 1268"/>
                <a:gd name="T12" fmla="*/ 0 w 2068"/>
                <a:gd name="T13" fmla="*/ 317 h 1268"/>
                <a:gd name="T14" fmla="*/ 2068 w 2068"/>
                <a:gd name="T15" fmla="*/ 317 h 1268"/>
                <a:gd name="T16" fmla="*/ 0 w 2068"/>
                <a:gd name="T17" fmla="*/ 0 h 1268"/>
                <a:gd name="T18" fmla="*/ 2068 w 2068"/>
                <a:gd name="T19" fmla="*/ 0 h 1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68" h="1268">
                  <a:moveTo>
                    <a:pt x="0" y="1268"/>
                  </a:moveTo>
                  <a:lnTo>
                    <a:pt x="2068" y="1268"/>
                  </a:lnTo>
                  <a:moveTo>
                    <a:pt x="0" y="951"/>
                  </a:moveTo>
                  <a:lnTo>
                    <a:pt x="2068" y="951"/>
                  </a:lnTo>
                  <a:moveTo>
                    <a:pt x="0" y="634"/>
                  </a:moveTo>
                  <a:lnTo>
                    <a:pt x="2068" y="634"/>
                  </a:lnTo>
                  <a:moveTo>
                    <a:pt x="0" y="317"/>
                  </a:moveTo>
                  <a:lnTo>
                    <a:pt x="2068" y="317"/>
                  </a:lnTo>
                  <a:moveTo>
                    <a:pt x="0" y="0"/>
                  </a:moveTo>
                  <a:lnTo>
                    <a:pt x="2068" y="0"/>
                  </a:lnTo>
                </a:path>
              </a:pathLst>
            </a:custGeom>
            <a:noFill/>
            <a:ln w="12700" cap="rnd">
              <a:solidFill>
                <a:srgbClr val="D9D9D9"/>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22" name="Rectangle 6">
              <a:extLst>
                <a:ext uri="{FF2B5EF4-FFF2-40B4-BE49-F238E27FC236}">
                  <a16:creationId xmlns:a16="http://schemas.microsoft.com/office/drawing/2014/main" id="{05BFAA46-83E5-E9E2-7490-B0C85030BF86}"/>
                </a:ext>
              </a:extLst>
            </p:cNvPr>
            <p:cNvSpPr>
              <a:spLocks noChangeArrowheads="1"/>
            </p:cNvSpPr>
            <p:nvPr/>
          </p:nvSpPr>
          <p:spPr bwMode="auto">
            <a:xfrm>
              <a:off x="3382963" y="2435226"/>
              <a:ext cx="436563" cy="1363663"/>
            </a:xfrm>
            <a:prstGeom prst="rect">
              <a:avLst/>
            </a:prstGeom>
            <a:solidFill>
              <a:srgbClr val="E349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p>
          </p:txBody>
        </p:sp>
        <p:sp>
          <p:nvSpPr>
            <p:cNvPr id="23" name="Rectangle 7">
              <a:extLst>
                <a:ext uri="{FF2B5EF4-FFF2-40B4-BE49-F238E27FC236}">
                  <a16:creationId xmlns:a16="http://schemas.microsoft.com/office/drawing/2014/main" id="{0060AA90-B989-5D89-6C18-1E1868D75DFE}"/>
                </a:ext>
              </a:extLst>
            </p:cNvPr>
            <p:cNvSpPr>
              <a:spLocks noChangeArrowheads="1"/>
            </p:cNvSpPr>
            <p:nvPr/>
          </p:nvSpPr>
          <p:spPr bwMode="auto">
            <a:xfrm>
              <a:off x="3382963" y="2435226"/>
              <a:ext cx="436563" cy="1363663"/>
            </a:xfrm>
            <a:prstGeom prst="rect">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24" name="Rectangle 8">
              <a:extLst>
                <a:ext uri="{FF2B5EF4-FFF2-40B4-BE49-F238E27FC236}">
                  <a16:creationId xmlns:a16="http://schemas.microsoft.com/office/drawing/2014/main" id="{214A02EE-CCC8-62AB-4E3D-EB352718862A}"/>
                </a:ext>
              </a:extLst>
            </p:cNvPr>
            <p:cNvSpPr>
              <a:spLocks noChangeArrowheads="1"/>
            </p:cNvSpPr>
            <p:nvPr/>
          </p:nvSpPr>
          <p:spPr bwMode="auto">
            <a:xfrm>
              <a:off x="1195388" y="1498601"/>
              <a:ext cx="436563" cy="2300288"/>
            </a:xfrm>
            <a:prstGeom prst="rect">
              <a:avLst/>
            </a:prstGeom>
            <a:solidFill>
              <a:srgbClr val="3E7AD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p>
          </p:txBody>
        </p:sp>
        <p:sp>
          <p:nvSpPr>
            <p:cNvPr id="25" name="Rectangle 9">
              <a:extLst>
                <a:ext uri="{FF2B5EF4-FFF2-40B4-BE49-F238E27FC236}">
                  <a16:creationId xmlns:a16="http://schemas.microsoft.com/office/drawing/2014/main" id="{42C95219-9BC7-C73F-F8D4-4DBA4B1BA24F}"/>
                </a:ext>
              </a:extLst>
            </p:cNvPr>
            <p:cNvSpPr>
              <a:spLocks noChangeArrowheads="1"/>
            </p:cNvSpPr>
            <p:nvPr/>
          </p:nvSpPr>
          <p:spPr bwMode="auto">
            <a:xfrm>
              <a:off x="1195388" y="1498601"/>
              <a:ext cx="436563" cy="2300288"/>
            </a:xfrm>
            <a:prstGeom prst="rect">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26" name="Line 16">
              <a:extLst>
                <a:ext uri="{FF2B5EF4-FFF2-40B4-BE49-F238E27FC236}">
                  <a16:creationId xmlns:a16="http://schemas.microsoft.com/office/drawing/2014/main" id="{7A309285-D97A-8F4F-8DA8-FCE25D091AEA}"/>
                </a:ext>
              </a:extLst>
            </p:cNvPr>
            <p:cNvSpPr>
              <a:spLocks noChangeShapeType="1"/>
            </p:cNvSpPr>
            <p:nvPr/>
          </p:nvSpPr>
          <p:spPr bwMode="auto">
            <a:xfrm>
              <a:off x="865188" y="3798888"/>
              <a:ext cx="3282950" cy="0"/>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27" name="Line 17">
              <a:extLst>
                <a:ext uri="{FF2B5EF4-FFF2-40B4-BE49-F238E27FC236}">
                  <a16:creationId xmlns:a16="http://schemas.microsoft.com/office/drawing/2014/main" id="{F8511894-8200-E2CE-0C6F-35054B73D9D9}"/>
                </a:ext>
              </a:extLst>
            </p:cNvPr>
            <p:cNvSpPr>
              <a:spLocks noChangeShapeType="1"/>
            </p:cNvSpPr>
            <p:nvPr/>
          </p:nvSpPr>
          <p:spPr bwMode="auto">
            <a:xfrm>
              <a:off x="865188" y="3798888"/>
              <a:ext cx="0" cy="211138"/>
            </a:xfrm>
            <a:prstGeom prst="line">
              <a:avLst/>
            </a:prstGeom>
            <a:noFill/>
            <a:ln w="12700" cap="flat">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28" name="Rectangle 20">
              <a:extLst>
                <a:ext uri="{FF2B5EF4-FFF2-40B4-BE49-F238E27FC236}">
                  <a16:creationId xmlns:a16="http://schemas.microsoft.com/office/drawing/2014/main" id="{F184F936-3AA1-09CD-1EFD-36BDB0F07084}"/>
                </a:ext>
              </a:extLst>
            </p:cNvPr>
            <p:cNvSpPr>
              <a:spLocks noChangeArrowheads="1"/>
            </p:cNvSpPr>
            <p:nvPr/>
          </p:nvSpPr>
          <p:spPr bwMode="auto">
            <a:xfrm>
              <a:off x="668338" y="3717926"/>
              <a:ext cx="7814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a:solidFill>
                    <a:srgbClr val="000000"/>
                  </a:solidFill>
                </a:rPr>
                <a:t>0</a:t>
              </a:r>
              <a:endParaRPr lang="en-US" altLang="en-US" sz="2400"/>
            </a:p>
          </p:txBody>
        </p:sp>
        <p:sp>
          <p:nvSpPr>
            <p:cNvPr id="29" name="Rectangle 21">
              <a:extLst>
                <a:ext uri="{FF2B5EF4-FFF2-40B4-BE49-F238E27FC236}">
                  <a16:creationId xmlns:a16="http://schemas.microsoft.com/office/drawing/2014/main" id="{79237826-9D1F-0331-AAA3-02A5B54C874A}"/>
                </a:ext>
              </a:extLst>
            </p:cNvPr>
            <p:cNvSpPr>
              <a:spLocks noChangeArrowheads="1"/>
            </p:cNvSpPr>
            <p:nvPr/>
          </p:nvSpPr>
          <p:spPr bwMode="auto">
            <a:xfrm>
              <a:off x="552450" y="3214688"/>
              <a:ext cx="19596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a:solidFill>
                    <a:srgbClr val="000000"/>
                  </a:solidFill>
                </a:rPr>
                <a:t> 20</a:t>
              </a:r>
              <a:endParaRPr lang="en-US" altLang="en-US" sz="2400"/>
            </a:p>
          </p:txBody>
        </p:sp>
        <p:sp>
          <p:nvSpPr>
            <p:cNvPr id="30" name="Rectangle 22">
              <a:extLst>
                <a:ext uri="{FF2B5EF4-FFF2-40B4-BE49-F238E27FC236}">
                  <a16:creationId xmlns:a16="http://schemas.microsoft.com/office/drawing/2014/main" id="{52FFAA04-EE7F-0620-0336-B8C8ACB1C74E}"/>
                </a:ext>
              </a:extLst>
            </p:cNvPr>
            <p:cNvSpPr>
              <a:spLocks noChangeArrowheads="1"/>
            </p:cNvSpPr>
            <p:nvPr/>
          </p:nvSpPr>
          <p:spPr bwMode="auto">
            <a:xfrm>
              <a:off x="552450" y="2711451"/>
              <a:ext cx="19596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a:solidFill>
                    <a:srgbClr val="000000"/>
                  </a:solidFill>
                </a:rPr>
                <a:t> 40</a:t>
              </a:r>
              <a:endParaRPr lang="en-US" altLang="en-US" sz="2400"/>
            </a:p>
          </p:txBody>
        </p:sp>
        <p:sp>
          <p:nvSpPr>
            <p:cNvPr id="31" name="Rectangle 23">
              <a:extLst>
                <a:ext uri="{FF2B5EF4-FFF2-40B4-BE49-F238E27FC236}">
                  <a16:creationId xmlns:a16="http://schemas.microsoft.com/office/drawing/2014/main" id="{376CD65F-2520-1D25-B5DC-823684CA6B72}"/>
                </a:ext>
              </a:extLst>
            </p:cNvPr>
            <p:cNvSpPr>
              <a:spLocks noChangeArrowheads="1"/>
            </p:cNvSpPr>
            <p:nvPr/>
          </p:nvSpPr>
          <p:spPr bwMode="auto">
            <a:xfrm>
              <a:off x="552450" y="2208213"/>
              <a:ext cx="19596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a:solidFill>
                    <a:srgbClr val="000000"/>
                  </a:solidFill>
                </a:rPr>
                <a:t> 60</a:t>
              </a:r>
              <a:endParaRPr lang="en-US" altLang="en-US" sz="2400"/>
            </a:p>
          </p:txBody>
        </p:sp>
        <p:sp>
          <p:nvSpPr>
            <p:cNvPr id="32" name="Rectangle 24">
              <a:extLst>
                <a:ext uri="{FF2B5EF4-FFF2-40B4-BE49-F238E27FC236}">
                  <a16:creationId xmlns:a16="http://schemas.microsoft.com/office/drawing/2014/main" id="{3222652C-FE63-F189-E0C6-65D7D1C0C915}"/>
                </a:ext>
              </a:extLst>
            </p:cNvPr>
            <p:cNvSpPr>
              <a:spLocks noChangeArrowheads="1"/>
            </p:cNvSpPr>
            <p:nvPr/>
          </p:nvSpPr>
          <p:spPr bwMode="auto">
            <a:xfrm>
              <a:off x="552450" y="1708151"/>
              <a:ext cx="195967"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a:solidFill>
                    <a:srgbClr val="000000"/>
                  </a:solidFill>
                </a:rPr>
                <a:t> 80</a:t>
              </a:r>
              <a:endParaRPr lang="en-US" altLang="en-US" sz="2400"/>
            </a:p>
          </p:txBody>
        </p:sp>
        <p:sp>
          <p:nvSpPr>
            <p:cNvPr id="33" name="Rectangle 25">
              <a:extLst>
                <a:ext uri="{FF2B5EF4-FFF2-40B4-BE49-F238E27FC236}">
                  <a16:creationId xmlns:a16="http://schemas.microsoft.com/office/drawing/2014/main" id="{620F9DAE-BAF7-5C2E-4FDA-43664E4B419A}"/>
                </a:ext>
              </a:extLst>
            </p:cNvPr>
            <p:cNvSpPr>
              <a:spLocks noChangeArrowheads="1"/>
            </p:cNvSpPr>
            <p:nvPr/>
          </p:nvSpPr>
          <p:spPr bwMode="auto">
            <a:xfrm>
              <a:off x="474663" y="1204913"/>
              <a:ext cx="274114"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dirty="0">
                  <a:solidFill>
                    <a:srgbClr val="000000"/>
                  </a:solidFill>
                </a:rPr>
                <a:t> 100</a:t>
              </a:r>
              <a:endParaRPr lang="en-US" altLang="en-US" sz="2400" dirty="0"/>
            </a:p>
          </p:txBody>
        </p:sp>
        <p:sp>
          <p:nvSpPr>
            <p:cNvPr id="34" name="Rectangle 26">
              <a:extLst>
                <a:ext uri="{FF2B5EF4-FFF2-40B4-BE49-F238E27FC236}">
                  <a16:creationId xmlns:a16="http://schemas.microsoft.com/office/drawing/2014/main" id="{BD8432FF-B60D-82C1-FBDD-76FA98593413}"/>
                </a:ext>
              </a:extLst>
            </p:cNvPr>
            <p:cNvSpPr>
              <a:spLocks noChangeArrowheads="1"/>
            </p:cNvSpPr>
            <p:nvPr/>
          </p:nvSpPr>
          <p:spPr bwMode="auto">
            <a:xfrm>
              <a:off x="908050" y="3844926"/>
              <a:ext cx="1017105"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a:solidFill>
                    <a:srgbClr val="000000"/>
                  </a:solidFill>
                </a:rPr>
                <a:t>European Union</a:t>
              </a:r>
              <a:endParaRPr lang="en-US" altLang="en-US" sz="2400"/>
            </a:p>
          </p:txBody>
        </p:sp>
        <p:sp>
          <p:nvSpPr>
            <p:cNvPr id="35" name="Rectangle 27">
              <a:extLst>
                <a:ext uri="{FF2B5EF4-FFF2-40B4-BE49-F238E27FC236}">
                  <a16:creationId xmlns:a16="http://schemas.microsoft.com/office/drawing/2014/main" id="{D14C24E5-6472-74B2-401B-EB8BF13BD991}"/>
                </a:ext>
              </a:extLst>
            </p:cNvPr>
            <p:cNvSpPr>
              <a:spLocks noChangeArrowheads="1"/>
            </p:cNvSpPr>
            <p:nvPr/>
          </p:nvSpPr>
          <p:spPr bwMode="auto">
            <a:xfrm>
              <a:off x="3419475" y="3844926"/>
              <a:ext cx="367889" cy="16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none" lIns="0" tIns="0" rIns="0" bIns="0" numCol="1" anchor="t" anchorCtr="0" compatLnSpc="1">
              <a:prstTxWarp prst="textNoShape">
                <a:avLst/>
              </a:prstTxWarp>
              <a:spAutoFit/>
            </a:bodyPr>
            <a:lstStyle>
              <a:lvl1pPr eaLnBrk="0" fontAlgn="base" hangingPunct="0">
                <a:spcBef>
                  <a:spcPct val="0"/>
                </a:spcBef>
                <a:spcAft>
                  <a:spcPct val="0"/>
                </a:spcAft>
                <a:defRPr>
                  <a:solidFill>
                    <a:schemeClr val="tx1"/>
                  </a:solidFill>
                  <a:latin typeface="Arial" panose="020B0604020202020204" pitchFamily="34" charset="0"/>
                </a:defRPr>
              </a:lvl1pPr>
              <a:lvl2pPr eaLnBrk="0" fontAlgn="base" hangingPunct="0">
                <a:spcBef>
                  <a:spcPct val="0"/>
                </a:spcBef>
                <a:spcAft>
                  <a:spcPct val="0"/>
                </a:spcAft>
                <a:defRPr>
                  <a:solidFill>
                    <a:schemeClr val="tx1"/>
                  </a:solidFill>
                  <a:latin typeface="Arial" panose="020B0604020202020204" pitchFamily="34" charset="0"/>
                </a:defRPr>
              </a:lvl2pPr>
              <a:lvl3pPr eaLnBrk="0" fontAlgn="base" hangingPunct="0">
                <a:spcBef>
                  <a:spcPct val="0"/>
                </a:spcBef>
                <a:spcAft>
                  <a:spcPct val="0"/>
                </a:spcAft>
                <a:defRPr>
                  <a:solidFill>
                    <a:schemeClr val="tx1"/>
                  </a:solidFill>
                  <a:latin typeface="Arial" panose="020B0604020202020204" pitchFamily="34" charset="0"/>
                </a:defRPr>
              </a:lvl3pPr>
              <a:lvl4pPr eaLnBrk="0" fontAlgn="base" hangingPunct="0">
                <a:spcBef>
                  <a:spcPct val="0"/>
                </a:spcBef>
                <a:spcAft>
                  <a:spcPct val="0"/>
                </a:spcAft>
                <a:defRPr>
                  <a:solidFill>
                    <a:schemeClr val="tx1"/>
                  </a:solidFill>
                  <a:latin typeface="Arial" panose="020B0604020202020204" pitchFamily="34" charset="0"/>
                </a:defRPr>
              </a:lvl4pPr>
              <a:lvl5pPr eaLnBrk="0" fontAlgn="base" hangingPunct="0">
                <a:spcBef>
                  <a:spcPct val="0"/>
                </a:spcBef>
                <a:spcAft>
                  <a:spcPct val="0"/>
                </a:spcAft>
                <a:defRPr>
                  <a:solidFill>
                    <a:schemeClr val="tx1"/>
                  </a:solidFill>
                  <a:latin typeface="Arial" panose="020B0604020202020204" pitchFamily="34" charset="0"/>
                </a:defRPr>
              </a:lvl5pPr>
              <a:lvl6pPr eaLnBrk="0" fontAlgn="base" hangingPunct="0">
                <a:spcBef>
                  <a:spcPct val="0"/>
                </a:spcBef>
                <a:spcAft>
                  <a:spcPct val="0"/>
                </a:spcAft>
                <a:defRPr>
                  <a:solidFill>
                    <a:schemeClr val="tx1"/>
                  </a:solidFill>
                  <a:latin typeface="Arial" panose="020B0604020202020204" pitchFamily="34" charset="0"/>
                </a:defRPr>
              </a:lvl6pPr>
              <a:lvl7pPr eaLnBrk="0" fontAlgn="base" hangingPunct="0">
                <a:spcBef>
                  <a:spcPct val="0"/>
                </a:spcBef>
                <a:spcAft>
                  <a:spcPct val="0"/>
                </a:spcAft>
                <a:defRPr>
                  <a:solidFill>
                    <a:schemeClr val="tx1"/>
                  </a:solidFill>
                  <a:latin typeface="Arial" panose="020B0604020202020204" pitchFamily="34" charset="0"/>
                </a:defRPr>
              </a:lvl7pPr>
              <a:lvl8pPr eaLnBrk="0" fontAlgn="base" hangingPunct="0">
                <a:spcBef>
                  <a:spcPct val="0"/>
                </a:spcBef>
                <a:spcAft>
                  <a:spcPct val="0"/>
                </a:spcAft>
                <a:defRPr>
                  <a:solidFill>
                    <a:schemeClr val="tx1"/>
                  </a:solidFill>
                  <a:latin typeface="Arial" panose="020B0604020202020204" pitchFamily="34" charset="0"/>
                </a:defRPr>
              </a:lvl8pPr>
              <a:lvl9pPr eaLnBrk="0" fontAlgn="base" hangingPunct="0">
                <a:spcBef>
                  <a:spcPct val="0"/>
                </a:spcBef>
                <a:spcAft>
                  <a:spcPct val="0"/>
                </a:spcAft>
                <a:defRPr>
                  <a:solidFill>
                    <a:schemeClr val="tx1"/>
                  </a:solidFill>
                  <a:latin typeface="Arial" panose="020B0604020202020204" pitchFamily="34" charset="0"/>
                </a:defRPr>
              </a:lvl9pPr>
            </a:lstStyle>
            <a:p>
              <a:pPr defTabSz="1219170"/>
              <a:r>
                <a:rPr lang="en-US" altLang="en-US" sz="1467">
                  <a:solidFill>
                    <a:srgbClr val="000000"/>
                  </a:solidFill>
                </a:rPr>
                <a:t>China</a:t>
              </a:r>
              <a:endParaRPr lang="en-US" altLang="en-US" sz="2400"/>
            </a:p>
          </p:txBody>
        </p:sp>
      </p:grpSp>
      <p:grpSp>
        <p:nvGrpSpPr>
          <p:cNvPr id="36" name="Group 35">
            <a:extLst>
              <a:ext uri="{FF2B5EF4-FFF2-40B4-BE49-F238E27FC236}">
                <a16:creationId xmlns:a16="http://schemas.microsoft.com/office/drawing/2014/main" id="{A1E0353D-10D9-3327-239A-EE372525D8E1}"/>
              </a:ext>
            </a:extLst>
          </p:cNvPr>
          <p:cNvGrpSpPr/>
          <p:nvPr/>
        </p:nvGrpSpPr>
        <p:grpSpPr>
          <a:xfrm>
            <a:off x="1883834" y="1998136"/>
            <a:ext cx="2916767" cy="1248833"/>
            <a:chOff x="1412875" y="1498601"/>
            <a:chExt cx="2187575" cy="936625"/>
          </a:xfrm>
        </p:grpSpPr>
        <p:sp>
          <p:nvSpPr>
            <p:cNvPr id="37" name="Rectangle 10">
              <a:extLst>
                <a:ext uri="{FF2B5EF4-FFF2-40B4-BE49-F238E27FC236}">
                  <a16:creationId xmlns:a16="http://schemas.microsoft.com/office/drawing/2014/main" id="{F432F840-AEE2-595C-7A01-D655AC1FAC25}"/>
                </a:ext>
              </a:extLst>
            </p:cNvPr>
            <p:cNvSpPr>
              <a:spLocks noChangeArrowheads="1"/>
            </p:cNvSpPr>
            <p:nvPr/>
          </p:nvSpPr>
          <p:spPr bwMode="auto">
            <a:xfrm>
              <a:off x="2287588" y="2239963"/>
              <a:ext cx="438150" cy="195263"/>
            </a:xfrm>
            <a:prstGeom prst="rect">
              <a:avLst/>
            </a:prstGeom>
            <a:solidFill>
              <a:srgbClr val="AFAFA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p>
          </p:txBody>
        </p:sp>
        <p:sp>
          <p:nvSpPr>
            <p:cNvPr id="38" name="Rectangle 11">
              <a:extLst>
                <a:ext uri="{FF2B5EF4-FFF2-40B4-BE49-F238E27FC236}">
                  <a16:creationId xmlns:a16="http://schemas.microsoft.com/office/drawing/2014/main" id="{88F1B8BB-B899-2A1E-87E1-567FDAF26F1D}"/>
                </a:ext>
              </a:extLst>
            </p:cNvPr>
            <p:cNvSpPr>
              <a:spLocks noChangeArrowheads="1"/>
            </p:cNvSpPr>
            <p:nvPr/>
          </p:nvSpPr>
          <p:spPr bwMode="auto">
            <a:xfrm>
              <a:off x="2287588" y="2239963"/>
              <a:ext cx="438150" cy="195263"/>
            </a:xfrm>
            <a:prstGeom prst="rect">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39" name="Rectangle 12">
              <a:extLst>
                <a:ext uri="{FF2B5EF4-FFF2-40B4-BE49-F238E27FC236}">
                  <a16:creationId xmlns:a16="http://schemas.microsoft.com/office/drawing/2014/main" id="{C3F3231B-87EC-BA86-D4F7-3AF46483EB16}"/>
                </a:ext>
              </a:extLst>
            </p:cNvPr>
            <p:cNvSpPr>
              <a:spLocks noChangeArrowheads="1"/>
            </p:cNvSpPr>
            <p:nvPr/>
          </p:nvSpPr>
          <p:spPr bwMode="auto">
            <a:xfrm>
              <a:off x="2287588" y="1957388"/>
              <a:ext cx="438150" cy="282575"/>
            </a:xfrm>
            <a:prstGeom prst="rect">
              <a:avLst/>
            </a:prstGeom>
            <a:solidFill>
              <a:srgbClr val="B187EF"/>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p>
          </p:txBody>
        </p:sp>
        <p:sp>
          <p:nvSpPr>
            <p:cNvPr id="40" name="Rectangle 13">
              <a:extLst>
                <a:ext uri="{FF2B5EF4-FFF2-40B4-BE49-F238E27FC236}">
                  <a16:creationId xmlns:a16="http://schemas.microsoft.com/office/drawing/2014/main" id="{173DC96B-AA18-DD9B-00FA-AF11262E0D73}"/>
                </a:ext>
              </a:extLst>
            </p:cNvPr>
            <p:cNvSpPr>
              <a:spLocks noChangeArrowheads="1"/>
            </p:cNvSpPr>
            <p:nvPr/>
          </p:nvSpPr>
          <p:spPr bwMode="auto">
            <a:xfrm>
              <a:off x="2287588" y="1957388"/>
              <a:ext cx="438150" cy="282575"/>
            </a:xfrm>
            <a:prstGeom prst="rect">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41" name="Rectangle 14">
              <a:extLst>
                <a:ext uri="{FF2B5EF4-FFF2-40B4-BE49-F238E27FC236}">
                  <a16:creationId xmlns:a16="http://schemas.microsoft.com/office/drawing/2014/main" id="{05572782-7428-6735-CFDA-35F6151C0978}"/>
                </a:ext>
              </a:extLst>
            </p:cNvPr>
            <p:cNvSpPr>
              <a:spLocks noChangeArrowheads="1"/>
            </p:cNvSpPr>
            <p:nvPr/>
          </p:nvSpPr>
          <p:spPr bwMode="auto">
            <a:xfrm>
              <a:off x="2287588" y="1498601"/>
              <a:ext cx="438150" cy="458788"/>
            </a:xfrm>
            <a:prstGeom prst="rect">
              <a:avLst/>
            </a:prstGeom>
            <a:solidFill>
              <a:srgbClr val="F1A800"/>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GB" sz="2400"/>
            </a:p>
          </p:txBody>
        </p:sp>
        <p:sp>
          <p:nvSpPr>
            <p:cNvPr id="42" name="Rectangle 15">
              <a:extLst>
                <a:ext uri="{FF2B5EF4-FFF2-40B4-BE49-F238E27FC236}">
                  <a16:creationId xmlns:a16="http://schemas.microsoft.com/office/drawing/2014/main" id="{5D5E724C-9EFA-23E3-A2B2-9D2131ED3659}"/>
                </a:ext>
              </a:extLst>
            </p:cNvPr>
            <p:cNvSpPr>
              <a:spLocks noChangeArrowheads="1"/>
            </p:cNvSpPr>
            <p:nvPr/>
          </p:nvSpPr>
          <p:spPr bwMode="auto">
            <a:xfrm>
              <a:off x="2287588" y="1498601"/>
              <a:ext cx="438150" cy="458788"/>
            </a:xfrm>
            <a:prstGeom prst="rect">
              <a:avLst/>
            </a:prstGeom>
            <a:noFill/>
            <a:ln w="9525" cap="flat">
              <a:solidFill>
                <a:srgbClr val="000000"/>
              </a:solidFill>
              <a:prstDash val="solid"/>
              <a:round/>
              <a:headEnd/>
              <a:tailEnd/>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43" name="Line 18">
              <a:extLst>
                <a:ext uri="{FF2B5EF4-FFF2-40B4-BE49-F238E27FC236}">
                  <a16:creationId xmlns:a16="http://schemas.microsoft.com/office/drawing/2014/main" id="{ADBFA16F-827A-A40B-64B3-1A35B9F8203C}"/>
                </a:ext>
              </a:extLst>
            </p:cNvPr>
            <p:cNvSpPr>
              <a:spLocks noChangeShapeType="1"/>
            </p:cNvSpPr>
            <p:nvPr/>
          </p:nvSpPr>
          <p:spPr bwMode="auto">
            <a:xfrm>
              <a:off x="1412875" y="1498601"/>
              <a:ext cx="1095375"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sp>
          <p:nvSpPr>
            <p:cNvPr id="44" name="Line 19">
              <a:extLst>
                <a:ext uri="{FF2B5EF4-FFF2-40B4-BE49-F238E27FC236}">
                  <a16:creationId xmlns:a16="http://schemas.microsoft.com/office/drawing/2014/main" id="{61405559-2640-533A-BF9D-67345F78777F}"/>
                </a:ext>
              </a:extLst>
            </p:cNvPr>
            <p:cNvSpPr>
              <a:spLocks noChangeShapeType="1"/>
            </p:cNvSpPr>
            <p:nvPr/>
          </p:nvSpPr>
          <p:spPr bwMode="auto">
            <a:xfrm>
              <a:off x="2508250" y="2435226"/>
              <a:ext cx="1092200" cy="0"/>
            </a:xfrm>
            <a:prstGeom prst="line">
              <a:avLst/>
            </a:prstGeom>
            <a:noFill/>
            <a:ln w="9525" cap="rnd">
              <a:solidFill>
                <a:srgbClr val="000000"/>
              </a:solidFill>
              <a:prstDash val="solid"/>
              <a:round/>
              <a:headEnd/>
              <a:tailEnd/>
            </a:ln>
            <a:extLst>
              <a:ext uri="{909E8E84-426E-40DD-AFC4-6F175D3DCCD1}">
                <a14:hiddenFill xmlns:a14="http://schemas.microsoft.com/office/drawing/2010/main">
                  <a:noFill/>
                </a14:hiddenFill>
              </a:ext>
            </a:extLst>
          </p:spPr>
          <p:txBody>
            <a:bodyPr vert="horz" wrap="square" lIns="121920" tIns="60960" rIns="121920" bIns="60960" numCol="1" anchor="t" anchorCtr="0" compatLnSpc="1">
              <a:prstTxWarp prst="textNoShape">
                <a:avLst/>
              </a:prstTxWarp>
            </a:bodyPr>
            <a:lstStyle/>
            <a:p>
              <a:endParaRPr lang="en-GB" sz="2400"/>
            </a:p>
          </p:txBody>
        </p:sp>
      </p:grpSp>
      <p:sp>
        <p:nvSpPr>
          <p:cNvPr id="3" name="Cover axis line">
            <a:extLst>
              <a:ext uri="{FF2B5EF4-FFF2-40B4-BE49-F238E27FC236}">
                <a16:creationId xmlns:a16="http://schemas.microsoft.com/office/drawing/2014/main" id="{0E1C3858-EF4D-1319-DD60-EC9D4ABF0153}"/>
              </a:ext>
            </a:extLst>
          </p:cNvPr>
          <p:cNvSpPr/>
          <p:nvPr/>
        </p:nvSpPr>
        <p:spPr>
          <a:xfrm>
            <a:off x="1070313" y="5038336"/>
            <a:ext cx="103715" cy="4148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600">
              <a:latin typeface="Segoe UI" panose="020B0502040204020203" pitchFamily="34" charset="0"/>
              <a:cs typeface="Segoe UI" panose="020B0502040204020203" pitchFamily="34" charset="0"/>
            </a:endParaRPr>
          </a:p>
        </p:txBody>
      </p:sp>
      <p:sp>
        <p:nvSpPr>
          <p:cNvPr id="18" name="Text Placeholder 17">
            <a:extLst>
              <a:ext uri="{FF2B5EF4-FFF2-40B4-BE49-F238E27FC236}">
                <a16:creationId xmlns:a16="http://schemas.microsoft.com/office/drawing/2014/main" id="{C48EACEF-4554-8953-2D5F-D30BD2B0FAC6}"/>
              </a:ext>
            </a:extLst>
          </p:cNvPr>
          <p:cNvSpPr>
            <a:spLocks noGrp="1"/>
          </p:cNvSpPr>
          <p:nvPr>
            <p:ph type="body" sz="quarter" idx="13"/>
          </p:nvPr>
        </p:nvSpPr>
        <p:spPr/>
        <p:txBody>
          <a:bodyPr lIns="0" tIns="0" rIns="121920" bIns="96000" anchor="ctr">
            <a:noAutofit/>
          </a:bodyPr>
          <a:lstStyle/>
          <a:p>
            <a:r>
              <a:rPr lang="en-GB" dirty="0">
                <a:uFill>
                  <a:solidFill>
                    <a:srgbClr val="0044FE"/>
                  </a:solidFill>
                </a:uFill>
              </a:rPr>
              <a:t>Most of the battery cost gap with China can be closed. Prioritising EV production now can boost domestic value and</a:t>
            </a:r>
          </a:p>
          <a:p>
            <a:r>
              <a:rPr lang="en-GB" dirty="0">
                <a:uFill>
                  <a:solidFill>
                    <a:srgbClr val="0044FE"/>
                  </a:solidFill>
                </a:uFill>
              </a:rPr>
              <a:t>battery demand, while supply chains are strengthened over time, both locally and with strategic partners.</a:t>
            </a:r>
          </a:p>
        </p:txBody>
      </p:sp>
      <p:sp>
        <p:nvSpPr>
          <p:cNvPr id="5" name="TextBox 4">
            <a:extLst>
              <a:ext uri="{FF2B5EF4-FFF2-40B4-BE49-F238E27FC236}">
                <a16:creationId xmlns:a16="http://schemas.microsoft.com/office/drawing/2014/main" id="{D7591761-7293-8DAE-9A38-E9E6B8AC1690}"/>
              </a:ext>
            </a:extLst>
          </p:cNvPr>
          <p:cNvSpPr txBox="1"/>
          <p:nvPr/>
        </p:nvSpPr>
        <p:spPr>
          <a:xfrm rot="16200000">
            <a:off x="49071" y="1927379"/>
            <a:ext cx="930063" cy="318100"/>
          </a:xfrm>
          <a:prstGeom prst="rect">
            <a:avLst/>
          </a:prstGeom>
          <a:noFill/>
        </p:spPr>
        <p:txBody>
          <a:bodyPr wrap="none" rtlCol="0">
            <a:spAutoFit/>
          </a:bodyPr>
          <a:lstStyle/>
          <a:p>
            <a:r>
              <a:rPr lang="en-GB" sz="1467" dirty="0"/>
              <a:t>USD/kWh</a:t>
            </a:r>
          </a:p>
        </p:txBody>
      </p:sp>
    </p:spTree>
    <p:extLst>
      <p:ext uri="{BB962C8B-B14F-4D97-AF65-F5344CB8AC3E}">
        <p14:creationId xmlns:p14="http://schemas.microsoft.com/office/powerpoint/2010/main" val="7824572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6"/>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5"/>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18">
                                            <p:txEl>
                                              <p:pRg st="0" end="0"/>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18">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4"/>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6">
                                            <p:graphicEl>
                                              <a:chart seriesIdx="-3" categoryIdx="-3" bldStep="gridLegend"/>
                                            </p:graphic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6">
                                            <p:graphicEl>
                                              <a:chart seriesIdx="0" categoryIdx="-4" bldStep="series"/>
                                            </p:graphic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6">
                                            <p:graphicEl>
                                              <a:chart seriesIdx="1" categoryIdx="-4" bldStep="series"/>
                                            </p:graphic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graphicEl>
                                              <a:chart seriesIdx="2" categoryIdx="-4" bldStep="series"/>
                                            </p:graphicEl>
                                          </p:spTgt>
                                        </p:tgtEl>
                                        <p:attrNameLst>
                                          <p:attrName>style.visibility</p:attrName>
                                        </p:attrNameLst>
                                      </p:cBhvr>
                                      <p:to>
                                        <p:strVal val="visible"/>
                                      </p:to>
                                    </p:set>
                                  </p:childTnLst>
                                </p:cTn>
                              </p:par>
                              <p:par>
                                <p:cTn id="27" presetID="1" presetClass="entr" presetSubtype="0" fill="hold" grpId="0" nodeType="withEffect">
                                  <p:stCondLst>
                                    <p:cond delay="0"/>
                                  </p:stCondLst>
                                  <p:childTnLst>
                                    <p:set>
                                      <p:cBhvr>
                                        <p:cTn id="28" dur="1" fill="hold">
                                          <p:stCondLst>
                                            <p:cond delay="0"/>
                                          </p:stCondLst>
                                        </p:cTn>
                                        <p:tgtEl>
                                          <p:spTgt spid="6">
                                            <p:graphicEl>
                                              <a:chart seriesIdx="3" categoryIdx="-4" bldStep="series"/>
                                            </p:graphicEl>
                                          </p:spTgt>
                                        </p:tgtEl>
                                        <p:attrNameLst>
                                          <p:attrName>style.visibility</p:attrName>
                                        </p:attrNameLst>
                                      </p:cBhvr>
                                      <p:to>
                                        <p:strVal val="visible"/>
                                      </p:to>
                                    </p:set>
                                  </p:childTnLst>
                                </p:cTn>
                              </p:par>
                              <p:par>
                                <p:cTn id="29" presetID="1" presetClass="entr" presetSubtype="0" fill="hold" grpId="0" nodeType="withEffect">
                                  <p:stCondLst>
                                    <p:cond delay="0"/>
                                  </p:stCondLst>
                                  <p:childTnLst>
                                    <p:set>
                                      <p:cBhvr>
                                        <p:cTn id="30" dur="1" fill="hold">
                                          <p:stCondLst>
                                            <p:cond delay="0"/>
                                          </p:stCondLst>
                                        </p:cTn>
                                        <p:tgtEl>
                                          <p:spTgt spid="6">
                                            <p:graphicEl>
                                              <a:chart seriesIdx="4" categoryIdx="-4" bldStep="series"/>
                                            </p:graphic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6">
                                            <p:graphicEl>
                                              <a:chart seriesIdx="5" categoryIdx="-4" bldStep="series"/>
                                            </p:graphic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6">
                                            <p:graphicEl>
                                              <a:chart seriesIdx="6" categoryIdx="-4" bldStep="series"/>
                                            </p:graphic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6">
                                            <p:graphicEl>
                                              <a:chart seriesIdx="7" categoryIdx="-4" bldStep="series"/>
                                            </p:graphic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6">
                                            <p:graphicEl>
                                              <a:chart seriesIdx="8" categoryIdx="-4" bldStep="series"/>
                                            </p:graphicEl>
                                          </p:spTgt>
                                        </p:tgtEl>
                                        <p:attrNameLst>
                                          <p:attrName>style.visibility</p:attrName>
                                        </p:attrNameLst>
                                      </p:cBhvr>
                                      <p:to>
                                        <p:strVal val="visible"/>
                                      </p:to>
                                    </p:set>
                                  </p:childTnLst>
                                </p:cTn>
                              </p:par>
                              <p:par>
                                <p:cTn id="39" presetID="1" presetClass="entr" presetSubtype="0" fill="hold" nodeType="withEffect">
                                  <p:stCondLst>
                                    <p:cond delay="0"/>
                                  </p:stCondLst>
                                  <p:childTnLst>
                                    <p:set>
                                      <p:cBhvr>
                                        <p:cTn id="4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6" grpId="0" uiExpand="1">
        <p:bldSub>
          <a:bldChart bld="series"/>
        </p:bldSub>
      </p:bldGraphic>
      <p:bldP spid="4" grpId="0"/>
      <p:bldP spid="18" grpId="0" build="p"/>
    </p:bldLst>
  </p:timing>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071B2E"/>
        </a:solidFill>
        <a:effectLst/>
      </p:bgPr>
    </p:bg>
    <p:spTree>
      <p:nvGrpSpPr>
        <p:cNvPr id="1" name=""/>
        <p:cNvGrpSpPr/>
        <p:nvPr/>
      </p:nvGrpSpPr>
      <p:grpSpPr>
        <a:xfrm>
          <a:off x="0" y="0"/>
          <a:ext cx="0" cy="0"/>
          <a:chOff x="0" y="0"/>
          <a:chExt cx="0" cy="0"/>
        </a:xfrm>
      </p:grpSpPr>
      <p:sp>
        <p:nvSpPr>
          <p:cNvPr id="22" name="Ovale 21">
            <a:extLst>
              <a:ext uri="{FF2B5EF4-FFF2-40B4-BE49-F238E27FC236}">
                <a16:creationId xmlns:a16="http://schemas.microsoft.com/office/drawing/2014/main" id="{4E4ED049-292C-4762-BDB8-81425235A099}"/>
              </a:ext>
            </a:extLst>
          </p:cNvPr>
          <p:cNvSpPr>
            <a:spLocks noGrp="1"/>
          </p:cNvSpPr>
          <p:nvPr/>
        </p:nvSpPr>
        <p:spPr>
          <a:xfrm>
            <a:off x="10477500" y="0"/>
            <a:ext cx="1714500" cy="1714500"/>
          </a:xfrm>
          <a:prstGeom prst="ellipse">
            <a:avLst/>
          </a:prstGeom>
          <a:solidFill>
            <a:srgbClr val="00A6A6">
              <a:alpha val="12000"/>
            </a:srgbClr>
          </a:solidFill>
          <a:ln w="0">
            <a:noFill/>
          </a:ln>
        </p:spPr>
        <p:txBody>
          <a:bodyPr/>
          <a:lstStyle/>
          <a:p>
            <a:endParaRPr lang="it-IT"/>
          </a:p>
        </p:txBody>
      </p:sp>
      <p:sp>
        <p:nvSpPr>
          <p:cNvPr id="2" name="Ovale 1">
            <a:extLst>
              <a:ext uri="{FF2B5EF4-FFF2-40B4-BE49-F238E27FC236}">
                <a16:creationId xmlns:a16="http://schemas.microsoft.com/office/drawing/2014/main" id="{24A0B9BF-4BEF-4141-BB1F-DA8A6A549D5D}"/>
              </a:ext>
            </a:extLst>
          </p:cNvPr>
          <p:cNvSpPr>
            <a:spLocks noGrp="1"/>
          </p:cNvSpPr>
          <p:nvPr/>
        </p:nvSpPr>
        <p:spPr>
          <a:xfrm>
            <a:off x="10668000" y="5334000"/>
            <a:ext cx="1524000" cy="1524000"/>
          </a:xfrm>
          <a:prstGeom prst="ellipse">
            <a:avLst/>
          </a:prstGeom>
          <a:solidFill>
            <a:srgbClr val="9AD83D">
              <a:alpha val="10000"/>
            </a:srgbClr>
          </a:solidFill>
          <a:ln w="0">
            <a:noFill/>
          </a:ln>
        </p:spPr>
        <p:txBody>
          <a:bodyPr/>
          <a:lstStyle/>
          <a:p>
            <a:endParaRPr lang="it-IT"/>
          </a:p>
        </p:txBody>
      </p:sp>
      <p:sp>
        <p:nvSpPr>
          <p:cNvPr id="3" name="Rettangolo 2">
            <a:extLst>
              <a:ext uri="{FF2B5EF4-FFF2-40B4-BE49-F238E27FC236}">
                <a16:creationId xmlns:a16="http://schemas.microsoft.com/office/drawing/2014/main" id="{28F45879-06C0-4176-B0D0-73F206DD82C7}"/>
              </a:ext>
            </a:extLst>
          </p:cNvPr>
          <p:cNvSpPr>
            <a:spLocks noGrp="1"/>
          </p:cNvSpPr>
          <p:nvPr/>
        </p:nvSpPr>
        <p:spPr>
          <a:xfrm>
            <a:off x="609600" y="342900"/>
            <a:ext cx="5905500" cy="228600"/>
          </a:xfrm>
          <a:prstGeom prst="rect">
            <a:avLst/>
          </a:prstGeom>
          <a:noFill/>
          <a:ln w="0">
            <a:noFill/>
          </a:ln>
        </p:spPr>
        <p:txBody>
          <a:bodyPr wrap="square" lIns="0" tIns="0" rIns="0" bIns="0" anchor="t">
            <a:normAutofit/>
          </a:bodyPr>
          <a:lstStyle/>
          <a:p>
            <a:pPr algn="l">
              <a:lnSpc>
                <a:spcPct val="100000"/>
              </a:lnSpc>
              <a:buNone/>
              <a:defRPr sz="1050" b="1" i="0">
                <a:solidFill>
                  <a:srgbClr val="5AD4D8"/>
                </a:solidFill>
                <a:latin typeface="Nimbus Sans"/>
                <a:ea typeface="Nimbus Sans"/>
                <a:cs typeface="Nimbus Sans"/>
              </a:defRPr>
            </a:pPr>
            <a:r>
              <a:rPr sz="1050" b="1" i="0">
                <a:solidFill>
                  <a:srgbClr val="5AD4D8"/>
                </a:solidFill>
                <a:latin typeface="Nimbus Sans"/>
                <a:ea typeface="Nimbus Sans"/>
                <a:cs typeface="Nimbus Sans"/>
              </a:rPr>
              <a:t>USE CASE</a:t>
            </a:r>
          </a:p>
        </p:txBody>
      </p:sp>
      <p:sp>
        <p:nvSpPr>
          <p:cNvPr id="4" name="Rettangolo 3">
            <a:extLst>
              <a:ext uri="{FF2B5EF4-FFF2-40B4-BE49-F238E27FC236}">
                <a16:creationId xmlns:a16="http://schemas.microsoft.com/office/drawing/2014/main" id="{44A7BAB2-7A7E-45AE-94DA-5F0D12E98DF5}"/>
              </a:ext>
            </a:extLst>
          </p:cNvPr>
          <p:cNvSpPr>
            <a:spLocks noGrp="1"/>
          </p:cNvSpPr>
          <p:nvPr/>
        </p:nvSpPr>
        <p:spPr>
          <a:xfrm>
            <a:off x="659687" y="618626"/>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F7FAFA"/>
                </a:solidFill>
                <a:latin typeface="Nimbus Sans"/>
                <a:ea typeface="Nimbus Sans"/>
                <a:cs typeface="Nimbus Sans"/>
              </a:defRPr>
            </a:pPr>
            <a:r>
              <a:rPr sz="2850" b="1" i="0" dirty="0">
                <a:solidFill>
                  <a:srgbClr val="92D050"/>
                </a:solidFill>
                <a:latin typeface="Nimbus Sans"/>
                <a:ea typeface="Nimbus Sans"/>
                <a:cs typeface="Nimbus Sans"/>
              </a:rPr>
              <a:t>GIGAGREEN</a:t>
            </a:r>
            <a:r>
              <a:rPr sz="2850" b="1" i="0" dirty="0">
                <a:solidFill>
                  <a:srgbClr val="F7FAFA"/>
                </a:solidFill>
                <a:latin typeface="Nimbus Sans"/>
                <a:ea typeface="Nimbus Sans"/>
                <a:cs typeface="Nimbus Sans"/>
              </a:rPr>
              <a:t>: design for manufacturing</a:t>
            </a:r>
          </a:p>
        </p:txBody>
      </p:sp>
      <p:sp>
        <p:nvSpPr>
          <p:cNvPr id="8" name="Rettangolo 7">
            <a:extLst>
              <a:ext uri="{FF2B5EF4-FFF2-40B4-BE49-F238E27FC236}">
                <a16:creationId xmlns:a16="http://schemas.microsoft.com/office/drawing/2014/main" id="{D0FE4192-3793-4CC6-AF99-0D4873A9690F}"/>
              </a:ext>
            </a:extLst>
          </p:cNvPr>
          <p:cNvSpPr>
            <a:spLocks noGrp="1"/>
          </p:cNvSpPr>
          <p:nvPr/>
        </p:nvSpPr>
        <p:spPr>
          <a:xfrm>
            <a:off x="704850" y="2181225"/>
            <a:ext cx="4095750" cy="552450"/>
          </a:xfrm>
          <a:prstGeom prst="rect">
            <a:avLst/>
          </a:prstGeom>
          <a:noFill/>
          <a:ln w="0">
            <a:noFill/>
          </a:ln>
        </p:spPr>
        <p:txBody>
          <a:bodyPr wrap="square" lIns="0" tIns="0" rIns="0" bIns="0" anchor="t">
            <a:normAutofit/>
          </a:bodyPr>
          <a:lstStyle/>
          <a:p>
            <a:pPr algn="l">
              <a:lnSpc>
                <a:spcPct val="100000"/>
              </a:lnSpc>
              <a:buNone/>
              <a:defRPr sz="3300" b="1" i="0">
                <a:solidFill>
                  <a:srgbClr val="F7FAFA"/>
                </a:solidFill>
                <a:latin typeface="Nimbus Sans"/>
                <a:ea typeface="Nimbus Sans"/>
                <a:cs typeface="Nimbus Sans"/>
              </a:defRPr>
            </a:pPr>
            <a:r>
              <a:rPr sz="3300" b="1" i="0">
                <a:solidFill>
                  <a:srgbClr val="F7FAFA"/>
                </a:solidFill>
                <a:latin typeface="Nimbus Sans"/>
                <a:ea typeface="Nimbus Sans"/>
                <a:cs typeface="Nimbus Sans"/>
              </a:rPr>
              <a:t>2022–2026</a:t>
            </a:r>
          </a:p>
        </p:txBody>
      </p:sp>
      <p:sp>
        <p:nvSpPr>
          <p:cNvPr id="9" name="Rettangolo 8">
            <a:extLst>
              <a:ext uri="{FF2B5EF4-FFF2-40B4-BE49-F238E27FC236}">
                <a16:creationId xmlns:a16="http://schemas.microsoft.com/office/drawing/2014/main" id="{8837DADE-6DC7-47D4-903D-5F82AE8A155E}"/>
              </a:ext>
            </a:extLst>
          </p:cNvPr>
          <p:cNvSpPr>
            <a:spLocks noGrp="1"/>
          </p:cNvSpPr>
          <p:nvPr/>
        </p:nvSpPr>
        <p:spPr>
          <a:xfrm>
            <a:off x="704850" y="2857500"/>
            <a:ext cx="4000500" cy="590550"/>
          </a:xfrm>
          <a:prstGeom prst="rect">
            <a:avLst/>
          </a:prstGeom>
          <a:noFill/>
          <a:ln w="0">
            <a:noFill/>
          </a:ln>
        </p:spPr>
        <p:txBody>
          <a:bodyPr wrap="square" lIns="0" tIns="0" rIns="0" bIns="0" anchor="t">
            <a:normAutofit/>
          </a:bodyPr>
          <a:lstStyle/>
          <a:p>
            <a:pPr algn="l">
              <a:lnSpc>
                <a:spcPct val="105000"/>
              </a:lnSpc>
              <a:buNone/>
              <a:defRPr sz="1500" b="0" i="0">
                <a:solidFill>
                  <a:srgbClr val="C3D5DB"/>
                </a:solidFill>
                <a:latin typeface="Nimbus Sans"/>
                <a:ea typeface="Nimbus Sans"/>
                <a:cs typeface="Nimbus Sans"/>
              </a:defRPr>
            </a:pPr>
            <a:r>
              <a:rPr sz="1500" b="0" i="0">
                <a:solidFill>
                  <a:srgbClr val="C3D5DB"/>
                </a:solidFill>
                <a:latin typeface="Nimbus Sans"/>
                <a:ea typeface="Nimbus Sans"/>
                <a:cs typeface="Nimbus Sans"/>
              </a:rPr>
              <a:t>Politecnico di Torino</a:t>
            </a:r>
          </a:p>
          <a:p>
            <a:pPr algn="l">
              <a:lnSpc>
                <a:spcPct val="105000"/>
              </a:lnSpc>
              <a:buNone/>
              <a:defRPr sz="1500" b="0" i="0">
                <a:solidFill>
                  <a:srgbClr val="C3D5DB"/>
                </a:solidFill>
                <a:latin typeface="Nimbus Sans"/>
                <a:ea typeface="Nimbus Sans"/>
                <a:cs typeface="Nimbus Sans"/>
              </a:defRPr>
            </a:pPr>
            <a:r>
              <a:rPr sz="1500" b="0" i="0">
                <a:solidFill>
                  <a:srgbClr val="C3D5DB"/>
                </a:solidFill>
                <a:latin typeface="Nimbus Sans"/>
                <a:ea typeface="Nimbus Sans"/>
                <a:cs typeface="Nimbus Sans"/>
              </a:rPr>
              <a:t>coordinator</a:t>
            </a:r>
          </a:p>
        </p:txBody>
      </p:sp>
      <p:sp>
        <p:nvSpPr>
          <p:cNvPr id="10" name="Rettangolo 9">
            <a:extLst>
              <a:ext uri="{FF2B5EF4-FFF2-40B4-BE49-F238E27FC236}">
                <a16:creationId xmlns:a16="http://schemas.microsoft.com/office/drawing/2014/main" id="{D7B44675-CB4D-4B76-9B3C-7950066320ED}"/>
              </a:ext>
            </a:extLst>
          </p:cNvPr>
          <p:cNvSpPr>
            <a:spLocks noGrp="1"/>
          </p:cNvSpPr>
          <p:nvPr/>
        </p:nvSpPr>
        <p:spPr>
          <a:xfrm>
            <a:off x="628650" y="3571875"/>
            <a:ext cx="1809750" cy="438150"/>
          </a:xfrm>
          <a:prstGeom prst="rect">
            <a:avLst/>
          </a:prstGeom>
          <a:noFill/>
          <a:ln w="0">
            <a:noFill/>
          </a:ln>
        </p:spPr>
        <p:txBody>
          <a:bodyPr wrap="square" lIns="0" tIns="0" rIns="0" bIns="0" anchor="t">
            <a:normAutofit/>
          </a:bodyPr>
          <a:lstStyle/>
          <a:p>
            <a:pPr algn="l">
              <a:lnSpc>
                <a:spcPct val="100000"/>
              </a:lnSpc>
              <a:buNone/>
              <a:defRPr sz="2250" b="1" i="0">
                <a:solidFill>
                  <a:srgbClr val="5AD4D8"/>
                </a:solidFill>
                <a:latin typeface="Nimbus Sans"/>
                <a:ea typeface="Nimbus Sans"/>
                <a:cs typeface="Nimbus Sans"/>
              </a:defRPr>
            </a:pPr>
            <a:r>
              <a:rPr sz="2250" b="1" i="0" dirty="0">
                <a:solidFill>
                  <a:srgbClr val="5AD4D8"/>
                </a:solidFill>
                <a:latin typeface="Nimbus Sans"/>
                <a:ea typeface="Nimbus Sans"/>
                <a:cs typeface="Nimbus Sans"/>
              </a:rPr>
              <a:t>TRL 3–4</a:t>
            </a:r>
          </a:p>
        </p:txBody>
      </p:sp>
      <p:sp>
        <p:nvSpPr>
          <p:cNvPr id="11" name="Freccia di espansione 10">
            <a:extLst>
              <a:ext uri="{FF2B5EF4-FFF2-40B4-BE49-F238E27FC236}">
                <a16:creationId xmlns:a16="http://schemas.microsoft.com/office/drawing/2014/main" id="{CD975C98-C731-4269-A7CE-C1E1AF4DB164}"/>
              </a:ext>
            </a:extLst>
          </p:cNvPr>
          <p:cNvSpPr>
            <a:spLocks noGrp="1"/>
          </p:cNvSpPr>
          <p:nvPr/>
        </p:nvSpPr>
        <p:spPr>
          <a:xfrm>
            <a:off x="2524125" y="3590925"/>
            <a:ext cx="457200" cy="342900"/>
          </a:xfrm>
          <a:prstGeom prst="chevron">
            <a:avLst/>
          </a:prstGeom>
          <a:solidFill>
            <a:srgbClr val="9AD83D"/>
          </a:solidFill>
          <a:ln w="0">
            <a:noFill/>
          </a:ln>
        </p:spPr>
        <p:txBody>
          <a:bodyPr/>
          <a:lstStyle/>
          <a:p>
            <a:endParaRPr lang="it-IT"/>
          </a:p>
        </p:txBody>
      </p:sp>
      <p:sp>
        <p:nvSpPr>
          <p:cNvPr id="12" name="Rettangolo 11">
            <a:extLst>
              <a:ext uri="{FF2B5EF4-FFF2-40B4-BE49-F238E27FC236}">
                <a16:creationId xmlns:a16="http://schemas.microsoft.com/office/drawing/2014/main" id="{AA8B9ED3-01D7-4479-B43A-414CD03F5E4D}"/>
              </a:ext>
            </a:extLst>
          </p:cNvPr>
          <p:cNvSpPr>
            <a:spLocks noGrp="1"/>
          </p:cNvSpPr>
          <p:nvPr/>
        </p:nvSpPr>
        <p:spPr>
          <a:xfrm>
            <a:off x="3181350" y="3571875"/>
            <a:ext cx="1809750" cy="438150"/>
          </a:xfrm>
          <a:prstGeom prst="rect">
            <a:avLst/>
          </a:prstGeom>
          <a:noFill/>
          <a:ln w="0">
            <a:noFill/>
          </a:ln>
        </p:spPr>
        <p:txBody>
          <a:bodyPr wrap="square" lIns="0" tIns="0" rIns="0" bIns="0" anchor="t">
            <a:normAutofit/>
          </a:bodyPr>
          <a:lstStyle/>
          <a:p>
            <a:pPr algn="l">
              <a:lnSpc>
                <a:spcPct val="100000"/>
              </a:lnSpc>
              <a:buNone/>
              <a:defRPr sz="2250" b="1" i="0">
                <a:solidFill>
                  <a:srgbClr val="9AD83D"/>
                </a:solidFill>
                <a:latin typeface="Nimbus Sans"/>
                <a:ea typeface="Nimbus Sans"/>
                <a:cs typeface="Nimbus Sans"/>
              </a:defRPr>
            </a:pPr>
            <a:r>
              <a:rPr sz="2250" b="1" i="0" dirty="0">
                <a:solidFill>
                  <a:srgbClr val="9AD83D"/>
                </a:solidFill>
                <a:latin typeface="Nimbus Sans"/>
                <a:ea typeface="Nimbus Sans"/>
                <a:cs typeface="Nimbus Sans"/>
              </a:rPr>
              <a:t>TRL 5–6</a:t>
            </a:r>
          </a:p>
        </p:txBody>
      </p:sp>
      <p:sp>
        <p:nvSpPr>
          <p:cNvPr id="13" name="Connettore dritto 12">
            <a:extLst>
              <a:ext uri="{FF2B5EF4-FFF2-40B4-BE49-F238E27FC236}">
                <a16:creationId xmlns:a16="http://schemas.microsoft.com/office/drawing/2014/main" id="{3E603075-9AE1-4E43-8A20-11B72C70F3DF}"/>
              </a:ext>
            </a:extLst>
          </p:cNvPr>
          <p:cNvSpPr>
            <a:spLocks noGrp="1"/>
          </p:cNvSpPr>
          <p:nvPr/>
        </p:nvSpPr>
        <p:spPr>
          <a:xfrm>
            <a:off x="622658" y="4041490"/>
            <a:ext cx="4953000" cy="0"/>
          </a:xfrm>
          <a:prstGeom prst="line">
            <a:avLst/>
          </a:prstGeom>
          <a:noFill/>
          <a:ln w="9525">
            <a:solidFill>
              <a:srgbClr val="577483"/>
            </a:solidFill>
            <a:prstDash val="solid"/>
          </a:ln>
        </p:spPr>
        <p:txBody>
          <a:bodyPr/>
          <a:lstStyle/>
          <a:p>
            <a:endParaRPr lang="it-IT"/>
          </a:p>
        </p:txBody>
      </p:sp>
      <p:sp>
        <p:nvSpPr>
          <p:cNvPr id="14" name="Rettangolo 13">
            <a:extLst>
              <a:ext uri="{FF2B5EF4-FFF2-40B4-BE49-F238E27FC236}">
                <a16:creationId xmlns:a16="http://schemas.microsoft.com/office/drawing/2014/main" id="{5E763D42-78B6-4284-8F6E-6C1EE2AE9B00}"/>
              </a:ext>
            </a:extLst>
          </p:cNvPr>
          <p:cNvSpPr>
            <a:spLocks noGrp="1"/>
          </p:cNvSpPr>
          <p:nvPr/>
        </p:nvSpPr>
        <p:spPr>
          <a:xfrm>
            <a:off x="613410" y="4194810"/>
            <a:ext cx="857250" cy="285750"/>
          </a:xfrm>
          <a:prstGeom prst="rect">
            <a:avLst/>
          </a:prstGeom>
          <a:noFill/>
          <a:ln w="0">
            <a:noFill/>
          </a:ln>
        </p:spPr>
        <p:txBody>
          <a:bodyPr wrap="square" lIns="0" tIns="0" rIns="0" bIns="0" anchor="t">
            <a:noAutofit/>
          </a:bodyPr>
          <a:lstStyle/>
          <a:p>
            <a:pPr algn="l">
              <a:lnSpc>
                <a:spcPct val="100000"/>
              </a:lnSpc>
              <a:buNone/>
              <a:defRPr sz="1500" b="1" i="0">
                <a:solidFill>
                  <a:srgbClr val="5AD4D8"/>
                </a:solidFill>
                <a:latin typeface="Nimbus Sans"/>
                <a:ea typeface="Nimbus Sans"/>
                <a:cs typeface="Nimbus Sans"/>
              </a:defRPr>
            </a:pPr>
            <a:r>
              <a:rPr sz="2000" b="1" i="0" dirty="0">
                <a:solidFill>
                  <a:srgbClr val="92D050"/>
                </a:solidFill>
                <a:latin typeface="Nimbus Sans"/>
                <a:ea typeface="Nimbus Sans"/>
                <a:cs typeface="Nimbus Sans"/>
              </a:rPr>
              <a:t>WET</a:t>
            </a:r>
          </a:p>
        </p:txBody>
      </p:sp>
      <p:sp>
        <p:nvSpPr>
          <p:cNvPr id="15" name="Rettangolo 14">
            <a:extLst>
              <a:ext uri="{FF2B5EF4-FFF2-40B4-BE49-F238E27FC236}">
                <a16:creationId xmlns:a16="http://schemas.microsoft.com/office/drawing/2014/main" id="{9D2DFE13-177C-44E7-AC9E-43859ED8D89B}"/>
              </a:ext>
            </a:extLst>
          </p:cNvPr>
          <p:cNvSpPr>
            <a:spLocks noGrp="1"/>
          </p:cNvSpPr>
          <p:nvPr/>
        </p:nvSpPr>
        <p:spPr>
          <a:xfrm>
            <a:off x="1181100" y="4194963"/>
            <a:ext cx="4394558" cy="285750"/>
          </a:xfrm>
          <a:prstGeom prst="rect">
            <a:avLst/>
          </a:prstGeom>
          <a:noFill/>
          <a:ln w="0">
            <a:noFill/>
          </a:ln>
        </p:spPr>
        <p:txBody>
          <a:bodyPr wrap="square" lIns="0" tIns="0" rIns="0" bIns="0" anchor="t">
            <a:noAutofit/>
          </a:bodyPr>
          <a:lstStyle/>
          <a:p>
            <a:pPr algn="l">
              <a:lnSpc>
                <a:spcPct val="100000"/>
              </a:lnSpc>
              <a:buNone/>
              <a:defRPr sz="1350" b="0" i="0">
                <a:solidFill>
                  <a:srgbClr val="F7FAFA"/>
                </a:solidFill>
                <a:latin typeface="Nimbus Sans"/>
                <a:ea typeface="Nimbus Sans"/>
                <a:cs typeface="Nimbus Sans"/>
              </a:defRPr>
            </a:pPr>
            <a:r>
              <a:rPr sz="2000" b="0" i="0" dirty="0">
                <a:solidFill>
                  <a:srgbClr val="F7FAFA"/>
                </a:solidFill>
                <a:latin typeface="Nimbus Sans"/>
                <a:ea typeface="Nimbus Sans"/>
                <a:cs typeface="Nimbus Sans"/>
              </a:rPr>
              <a:t>water-based, NMP-free process</a:t>
            </a:r>
            <a:r>
              <a:rPr lang="it-IT" sz="2000" b="0" i="0" dirty="0">
                <a:solidFill>
                  <a:srgbClr val="F7FAFA"/>
                </a:solidFill>
                <a:latin typeface="Nimbus Sans"/>
                <a:ea typeface="Nimbus Sans"/>
                <a:cs typeface="Nimbus Sans"/>
              </a:rPr>
              <a:t>  </a:t>
            </a:r>
            <a:r>
              <a:rPr lang="it-IT" sz="2000" b="1" i="0" dirty="0">
                <a:solidFill>
                  <a:srgbClr val="92D050"/>
                </a:solidFill>
                <a:latin typeface="Nimbus Sans"/>
                <a:ea typeface="Nimbus Sans"/>
                <a:cs typeface="Nimbus Sans"/>
              </a:rPr>
              <a:t>TRL 6</a:t>
            </a:r>
            <a:endParaRPr sz="2000" b="1" i="0" dirty="0">
              <a:solidFill>
                <a:srgbClr val="92D050"/>
              </a:solidFill>
              <a:latin typeface="Nimbus Sans"/>
              <a:ea typeface="Nimbus Sans"/>
              <a:cs typeface="Nimbus Sans"/>
            </a:endParaRPr>
          </a:p>
        </p:txBody>
      </p:sp>
      <p:sp>
        <p:nvSpPr>
          <p:cNvPr id="16" name="Rettangolo 15">
            <a:extLst>
              <a:ext uri="{FF2B5EF4-FFF2-40B4-BE49-F238E27FC236}">
                <a16:creationId xmlns:a16="http://schemas.microsoft.com/office/drawing/2014/main" id="{38D6CA6A-A112-42C8-90D8-621AAAB94CB4}"/>
              </a:ext>
            </a:extLst>
          </p:cNvPr>
          <p:cNvSpPr>
            <a:spLocks noGrp="1"/>
          </p:cNvSpPr>
          <p:nvPr/>
        </p:nvSpPr>
        <p:spPr>
          <a:xfrm>
            <a:off x="590550" y="4610100"/>
            <a:ext cx="857250" cy="285750"/>
          </a:xfrm>
          <a:prstGeom prst="rect">
            <a:avLst/>
          </a:prstGeom>
          <a:noFill/>
          <a:ln w="0">
            <a:noFill/>
          </a:ln>
        </p:spPr>
        <p:txBody>
          <a:bodyPr wrap="square" lIns="0" tIns="0" rIns="0" bIns="0" anchor="t">
            <a:noAutofit/>
          </a:bodyPr>
          <a:lstStyle/>
          <a:p>
            <a:pPr algn="l">
              <a:lnSpc>
                <a:spcPct val="100000"/>
              </a:lnSpc>
              <a:buNone/>
              <a:defRPr sz="1500" b="1" i="0">
                <a:solidFill>
                  <a:srgbClr val="F0B44D"/>
                </a:solidFill>
                <a:latin typeface="Nimbus Sans"/>
                <a:ea typeface="Nimbus Sans"/>
                <a:cs typeface="Nimbus Sans"/>
              </a:defRPr>
            </a:pPr>
            <a:r>
              <a:rPr sz="2000" b="1" i="0" dirty="0">
                <a:solidFill>
                  <a:srgbClr val="F0B44D"/>
                </a:solidFill>
                <a:latin typeface="Nimbus Sans"/>
                <a:ea typeface="Nimbus Sans"/>
                <a:cs typeface="Nimbus Sans"/>
              </a:rPr>
              <a:t>DRY</a:t>
            </a:r>
          </a:p>
        </p:txBody>
      </p:sp>
      <p:sp>
        <p:nvSpPr>
          <p:cNvPr id="17" name="Rettangolo 16">
            <a:extLst>
              <a:ext uri="{FF2B5EF4-FFF2-40B4-BE49-F238E27FC236}">
                <a16:creationId xmlns:a16="http://schemas.microsoft.com/office/drawing/2014/main" id="{B5EFD82F-59E9-457D-8435-FC0CD42C69DC}"/>
              </a:ext>
            </a:extLst>
          </p:cNvPr>
          <p:cNvSpPr>
            <a:spLocks noGrp="1"/>
          </p:cNvSpPr>
          <p:nvPr/>
        </p:nvSpPr>
        <p:spPr>
          <a:xfrm>
            <a:off x="1168043" y="4608348"/>
            <a:ext cx="4049565" cy="285750"/>
          </a:xfrm>
          <a:prstGeom prst="rect">
            <a:avLst/>
          </a:prstGeom>
          <a:noFill/>
          <a:ln w="0">
            <a:noFill/>
          </a:ln>
        </p:spPr>
        <p:txBody>
          <a:bodyPr wrap="square" lIns="0" tIns="0" rIns="0" bIns="0" anchor="t">
            <a:noAutofit/>
          </a:bodyPr>
          <a:lstStyle/>
          <a:p>
            <a:pPr algn="l">
              <a:lnSpc>
                <a:spcPct val="100000"/>
              </a:lnSpc>
              <a:buNone/>
              <a:defRPr sz="1350" b="0" i="0">
                <a:solidFill>
                  <a:srgbClr val="F7FAFA"/>
                </a:solidFill>
                <a:latin typeface="Nimbus Sans"/>
                <a:ea typeface="Nimbus Sans"/>
                <a:cs typeface="Nimbus Sans"/>
              </a:defRPr>
            </a:pPr>
            <a:r>
              <a:rPr sz="2000" b="0" i="0" dirty="0">
                <a:solidFill>
                  <a:srgbClr val="F7FAFA"/>
                </a:solidFill>
                <a:latin typeface="Nimbus Sans"/>
                <a:ea typeface="Nimbus Sans"/>
                <a:cs typeface="Nimbus Sans"/>
              </a:rPr>
              <a:t>dry processing</a:t>
            </a:r>
            <a:r>
              <a:rPr lang="it-IT" sz="2000" b="0" i="0" dirty="0">
                <a:solidFill>
                  <a:srgbClr val="F7FAFA"/>
                </a:solidFill>
                <a:latin typeface="Nimbus Sans"/>
                <a:ea typeface="Nimbus Sans"/>
                <a:cs typeface="Nimbus Sans"/>
              </a:rPr>
              <a:t>                                 </a:t>
            </a:r>
            <a:r>
              <a:rPr lang="it-IT" sz="2000" b="1" i="0" dirty="0">
                <a:solidFill>
                  <a:schemeClr val="accent2">
                    <a:lumMod val="60000"/>
                    <a:lumOff val="40000"/>
                  </a:schemeClr>
                </a:solidFill>
                <a:latin typeface="Nimbus Sans"/>
                <a:ea typeface="Nimbus Sans"/>
                <a:cs typeface="Nimbus Sans"/>
              </a:rPr>
              <a:t>TRL4</a:t>
            </a:r>
          </a:p>
          <a:p>
            <a:pPr algn="l">
              <a:lnSpc>
                <a:spcPct val="100000"/>
              </a:lnSpc>
              <a:buNone/>
              <a:defRPr sz="1350" b="0" i="0">
                <a:solidFill>
                  <a:srgbClr val="F7FAFA"/>
                </a:solidFill>
                <a:latin typeface="Nimbus Sans"/>
                <a:ea typeface="Nimbus Sans"/>
                <a:cs typeface="Nimbus Sans"/>
              </a:defRPr>
            </a:pPr>
            <a:endParaRPr lang="it-IT" sz="2000" dirty="0">
              <a:solidFill>
                <a:srgbClr val="F7FAFA"/>
              </a:solidFill>
              <a:latin typeface="Nimbus Sans"/>
              <a:ea typeface="Nimbus Sans"/>
              <a:cs typeface="Nimbus Sans"/>
            </a:endParaRPr>
          </a:p>
          <a:p>
            <a:pPr algn="l">
              <a:lnSpc>
                <a:spcPct val="100000"/>
              </a:lnSpc>
              <a:buNone/>
              <a:defRPr sz="1350" b="0" i="0">
                <a:solidFill>
                  <a:srgbClr val="F7FAFA"/>
                </a:solidFill>
                <a:latin typeface="Nimbus Sans"/>
                <a:ea typeface="Nimbus Sans"/>
                <a:cs typeface="Nimbus Sans"/>
              </a:defRPr>
            </a:pPr>
            <a:endParaRPr lang="it-IT" sz="2000" b="0" i="0" dirty="0">
              <a:solidFill>
                <a:srgbClr val="F7FAFA"/>
              </a:solidFill>
              <a:latin typeface="Nimbus Sans"/>
              <a:ea typeface="Nimbus Sans"/>
              <a:cs typeface="Nimbus Sans"/>
            </a:endParaRPr>
          </a:p>
          <a:p>
            <a:pPr algn="l">
              <a:lnSpc>
                <a:spcPct val="100000"/>
              </a:lnSpc>
              <a:buNone/>
              <a:defRPr sz="1350" b="0" i="0">
                <a:solidFill>
                  <a:srgbClr val="F7FAFA"/>
                </a:solidFill>
                <a:latin typeface="Nimbus Sans"/>
                <a:ea typeface="Nimbus Sans"/>
                <a:cs typeface="Nimbus Sans"/>
              </a:defRPr>
            </a:pPr>
            <a:endParaRPr lang="it-IT" sz="2000" dirty="0">
              <a:solidFill>
                <a:srgbClr val="F7FAFA"/>
              </a:solidFill>
              <a:latin typeface="Nimbus Sans"/>
              <a:ea typeface="Nimbus Sans"/>
              <a:cs typeface="Nimbus Sans"/>
            </a:endParaRPr>
          </a:p>
          <a:p>
            <a:pPr algn="l">
              <a:lnSpc>
                <a:spcPct val="100000"/>
              </a:lnSpc>
              <a:buNone/>
              <a:defRPr sz="1350" b="0" i="0">
                <a:solidFill>
                  <a:srgbClr val="F7FAFA"/>
                </a:solidFill>
                <a:latin typeface="Nimbus Sans"/>
                <a:ea typeface="Nimbus Sans"/>
                <a:cs typeface="Nimbus Sans"/>
              </a:defRPr>
            </a:pPr>
            <a:endParaRPr lang="it-IT" sz="2000" b="0" i="0" dirty="0">
              <a:solidFill>
                <a:srgbClr val="F7FAFA"/>
              </a:solidFill>
              <a:latin typeface="Nimbus Sans"/>
              <a:ea typeface="Nimbus Sans"/>
              <a:cs typeface="Nimbus Sans"/>
            </a:endParaRPr>
          </a:p>
          <a:p>
            <a:pPr algn="l">
              <a:lnSpc>
                <a:spcPct val="100000"/>
              </a:lnSpc>
              <a:buNone/>
              <a:defRPr sz="1350" b="0" i="0">
                <a:solidFill>
                  <a:srgbClr val="F7FAFA"/>
                </a:solidFill>
                <a:latin typeface="Nimbus Sans"/>
                <a:ea typeface="Nimbus Sans"/>
                <a:cs typeface="Nimbus Sans"/>
              </a:defRPr>
            </a:pPr>
            <a:endParaRPr lang="it-IT" sz="2000" dirty="0">
              <a:solidFill>
                <a:srgbClr val="F7FAFA"/>
              </a:solidFill>
              <a:latin typeface="Nimbus Sans"/>
              <a:ea typeface="Nimbus Sans"/>
              <a:cs typeface="Nimbus Sans"/>
            </a:endParaRPr>
          </a:p>
          <a:p>
            <a:pPr algn="l">
              <a:lnSpc>
                <a:spcPct val="100000"/>
              </a:lnSpc>
              <a:buNone/>
              <a:defRPr sz="1350" b="0" i="0">
                <a:solidFill>
                  <a:srgbClr val="F7FAFA"/>
                </a:solidFill>
                <a:latin typeface="Nimbus Sans"/>
                <a:ea typeface="Nimbus Sans"/>
                <a:cs typeface="Nimbus Sans"/>
              </a:defRPr>
            </a:pPr>
            <a:endParaRPr sz="2000" b="0" i="0" dirty="0">
              <a:solidFill>
                <a:srgbClr val="F7FAFA"/>
              </a:solidFill>
              <a:latin typeface="Nimbus Sans"/>
              <a:ea typeface="Nimbus Sans"/>
              <a:cs typeface="Nimbus Sans"/>
            </a:endParaRPr>
          </a:p>
        </p:txBody>
      </p:sp>
      <p:sp>
        <p:nvSpPr>
          <p:cNvPr id="18" name="Rettangolo 17">
            <a:extLst>
              <a:ext uri="{FF2B5EF4-FFF2-40B4-BE49-F238E27FC236}">
                <a16:creationId xmlns:a16="http://schemas.microsoft.com/office/drawing/2014/main" id="{D53FE988-EE0C-405E-AF9F-BE6B6B97AE84}"/>
              </a:ext>
            </a:extLst>
          </p:cNvPr>
          <p:cNvSpPr>
            <a:spLocks noGrp="1"/>
          </p:cNvSpPr>
          <p:nvPr/>
        </p:nvSpPr>
        <p:spPr>
          <a:xfrm>
            <a:off x="571500" y="5058358"/>
            <a:ext cx="10096500" cy="266700"/>
          </a:xfrm>
          <a:prstGeom prst="rect">
            <a:avLst/>
          </a:prstGeom>
          <a:noFill/>
          <a:ln w="0">
            <a:noFill/>
          </a:ln>
        </p:spPr>
        <p:txBody>
          <a:bodyPr wrap="square" lIns="0" tIns="0" rIns="0" bIns="0" anchor="t">
            <a:normAutofit fontScale="92500" lnSpcReduction="10000"/>
          </a:bodyPr>
          <a:lstStyle/>
          <a:p>
            <a:pPr algn="l">
              <a:lnSpc>
                <a:spcPct val="100000"/>
              </a:lnSpc>
              <a:buNone/>
              <a:defRPr sz="1725" b="1" i="0">
                <a:solidFill>
                  <a:srgbClr val="F7FAFA"/>
                </a:solidFill>
                <a:latin typeface="Nimbus Sans"/>
                <a:ea typeface="Nimbus Sans"/>
                <a:cs typeface="Nimbus Sans"/>
              </a:defRPr>
            </a:pPr>
            <a:r>
              <a:rPr sz="2000" b="1" i="0" dirty="0">
                <a:solidFill>
                  <a:srgbClr val="F7FAFA"/>
                </a:solidFill>
                <a:latin typeface="Nimbus Sans"/>
                <a:ea typeface="Nimbus Sans"/>
                <a:cs typeface="Nimbus Sans"/>
              </a:rPr>
              <a:t>The outcome includes a transferable manufacturing process</a:t>
            </a:r>
            <a:r>
              <a:rPr sz="1725" b="1" i="0" dirty="0">
                <a:solidFill>
                  <a:srgbClr val="F7FAFA"/>
                </a:solidFill>
                <a:latin typeface="Nimbus Sans"/>
                <a:ea typeface="Nimbus Sans"/>
                <a:cs typeface="Nimbus Sans"/>
              </a:rPr>
              <a:t>.</a:t>
            </a:r>
          </a:p>
        </p:txBody>
      </p:sp>
      <p:sp>
        <p:nvSpPr>
          <p:cNvPr id="19" name="Connettore dritto 18">
            <a:extLst>
              <a:ext uri="{FF2B5EF4-FFF2-40B4-BE49-F238E27FC236}">
                <a16:creationId xmlns:a16="http://schemas.microsoft.com/office/drawing/2014/main" id="{93FCC5A5-4A3A-4515-A2FA-DFE425345BCE}"/>
              </a:ext>
            </a:extLst>
          </p:cNvPr>
          <p:cNvSpPr>
            <a:spLocks noGrp="1"/>
          </p:cNvSpPr>
          <p:nvPr/>
        </p:nvSpPr>
        <p:spPr>
          <a:xfrm>
            <a:off x="609600" y="6467475"/>
            <a:ext cx="10972800" cy="0"/>
          </a:xfrm>
          <a:prstGeom prst="line">
            <a:avLst/>
          </a:prstGeom>
          <a:noFill/>
          <a:ln w="9525">
            <a:solidFill>
              <a:srgbClr val="A7C1CB">
                <a:alpha val="35000"/>
              </a:srgbClr>
            </a:solidFill>
            <a:prstDash val="solid"/>
          </a:ln>
        </p:spPr>
        <p:txBody>
          <a:bodyPr/>
          <a:lstStyle/>
          <a:p>
            <a:endParaRPr lang="it-IT"/>
          </a:p>
        </p:txBody>
      </p:sp>
      <p:sp>
        <p:nvSpPr>
          <p:cNvPr id="20" name="Rettangolo 19">
            <a:extLst>
              <a:ext uri="{FF2B5EF4-FFF2-40B4-BE49-F238E27FC236}">
                <a16:creationId xmlns:a16="http://schemas.microsoft.com/office/drawing/2014/main" id="{0DB55F96-6FF7-473B-A994-62FC2FD4ABDD}"/>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B9D2D9"/>
                </a:solidFill>
                <a:latin typeface="Nimbus Sans"/>
                <a:ea typeface="Nimbus Sans"/>
                <a:cs typeface="Nimbus Sans"/>
              </a:defRPr>
            </a:pPr>
            <a:r>
              <a:rPr sz="825" b="1" i="0">
                <a:solidFill>
                  <a:srgbClr val="B9D2D9"/>
                </a:solidFill>
                <a:latin typeface="Nimbus Sans"/>
                <a:ea typeface="Nimbus Sans"/>
                <a:cs typeface="Nimbus Sans"/>
              </a:rPr>
              <a:t>BATT-BRIDGE × GIGAGREEN</a:t>
            </a:r>
          </a:p>
        </p:txBody>
      </p:sp>
      <p:sp>
        <p:nvSpPr>
          <p:cNvPr id="21" name="Rettangolo 20">
            <a:extLst>
              <a:ext uri="{FF2B5EF4-FFF2-40B4-BE49-F238E27FC236}">
                <a16:creationId xmlns:a16="http://schemas.microsoft.com/office/drawing/2014/main" id="{D176FAFE-24C0-4D08-B728-F57F3ABF25A2}"/>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5AD4D8"/>
                </a:solidFill>
                <a:latin typeface="Nimbus Sans"/>
                <a:ea typeface="Nimbus Sans"/>
                <a:cs typeface="Nimbus Sans"/>
              </a:defRPr>
            </a:pPr>
            <a:r>
              <a:rPr sz="900" b="1" i="0">
                <a:solidFill>
                  <a:srgbClr val="5AD4D8"/>
                </a:solidFill>
                <a:latin typeface="Nimbus Sans"/>
                <a:ea typeface="Nimbus Sans"/>
                <a:cs typeface="Nimbus Sans"/>
              </a:rPr>
              <a:t>13</a:t>
            </a:r>
          </a:p>
        </p:txBody>
      </p:sp>
      <p:sp>
        <p:nvSpPr>
          <p:cNvPr id="5" name="Titolo 1">
            <a:extLst>
              <a:ext uri="{FF2B5EF4-FFF2-40B4-BE49-F238E27FC236}">
                <a16:creationId xmlns:a16="http://schemas.microsoft.com/office/drawing/2014/main" id="{27C67D40-8508-7C34-6613-D7396C1B96AE}"/>
              </a:ext>
            </a:extLst>
          </p:cNvPr>
          <p:cNvSpPr txBox="1">
            <a:spLocks/>
          </p:cNvSpPr>
          <p:nvPr/>
        </p:nvSpPr>
        <p:spPr>
          <a:xfrm>
            <a:off x="552450" y="1222375"/>
            <a:ext cx="6670283" cy="2387600"/>
          </a:xfrm>
          <a:prstGeom prst="rect">
            <a:avLst/>
          </a:prstGeom>
        </p:spPr>
        <p:txBody>
          <a:bodyPr>
            <a:normAutofit fontScale="97500"/>
          </a:bodyPr>
          <a:lstStyle>
            <a:lvl1pPr algn="l">
              <a:lnSpc>
                <a:spcPct val="90000"/>
              </a:lnSpc>
              <a:spcBef>
                <a:spcPts val="0"/>
              </a:spcBef>
              <a:buNone/>
              <a:defRPr sz="4400">
                <a:solidFill>
                  <a:schemeClr val="tx1"/>
                </a:solidFill>
                <a:latin typeface="+mj-lt"/>
                <a:ea typeface="+mj-lt"/>
                <a:cs typeface="+mj-lt"/>
              </a:defRPr>
            </a:lvl1pPr>
          </a:lstStyle>
          <a:p>
            <a:r>
              <a:rPr lang="it-IT" sz="2400" kern="0" dirty="0" err="1">
                <a:solidFill>
                  <a:schemeClr val="bg1"/>
                </a:solidFill>
              </a:rPr>
              <a:t>Towards</a:t>
            </a:r>
            <a:r>
              <a:rPr lang="it-IT" sz="2400" kern="0" dirty="0">
                <a:solidFill>
                  <a:schemeClr val="bg1"/>
                </a:solidFill>
              </a:rPr>
              <a:t> the </a:t>
            </a:r>
            <a:r>
              <a:rPr lang="it-IT" sz="2400" kern="0" dirty="0" err="1">
                <a:solidFill>
                  <a:schemeClr val="bg1"/>
                </a:solidFill>
              </a:rPr>
              <a:t>sustainable</a:t>
            </a:r>
            <a:r>
              <a:rPr lang="it-IT" sz="2400" kern="0" dirty="0">
                <a:solidFill>
                  <a:schemeClr val="bg1"/>
                </a:solidFill>
              </a:rPr>
              <a:t> </a:t>
            </a:r>
            <a:r>
              <a:rPr lang="it-IT" sz="2400" kern="0" dirty="0" err="1">
                <a:solidFill>
                  <a:schemeClr val="bg1"/>
                </a:solidFill>
              </a:rPr>
              <a:t>gigafactory</a:t>
            </a:r>
            <a:r>
              <a:rPr lang="it-IT" sz="2400" kern="0" dirty="0">
                <a:solidFill>
                  <a:schemeClr val="bg1"/>
                </a:solidFill>
              </a:rPr>
              <a:t>: </a:t>
            </a:r>
            <a:r>
              <a:rPr lang="it-IT" sz="2400" kern="0" dirty="0" err="1">
                <a:solidFill>
                  <a:schemeClr val="bg1"/>
                </a:solidFill>
              </a:rPr>
              <a:t>developing</a:t>
            </a:r>
            <a:r>
              <a:rPr lang="it-IT" sz="2400" kern="0" dirty="0">
                <a:solidFill>
                  <a:schemeClr val="bg1"/>
                </a:solidFill>
              </a:rPr>
              <a:t> green </a:t>
            </a:r>
            <a:r>
              <a:rPr lang="it-IT" sz="2400" kern="0" dirty="0" err="1">
                <a:solidFill>
                  <a:schemeClr val="bg1"/>
                </a:solidFill>
              </a:rPr>
              <a:t>cell</a:t>
            </a:r>
            <a:r>
              <a:rPr lang="it-IT" sz="2400" kern="0" dirty="0">
                <a:solidFill>
                  <a:schemeClr val="bg1"/>
                </a:solidFill>
              </a:rPr>
              <a:t> manufacturing </a:t>
            </a:r>
            <a:r>
              <a:rPr lang="it-IT" sz="2400" kern="0" dirty="0" err="1">
                <a:solidFill>
                  <a:schemeClr val="bg1"/>
                </a:solidFill>
              </a:rPr>
              <a:t>processes</a:t>
            </a:r>
            <a:endParaRPr lang="it-IT" sz="2400" kern="0" dirty="0">
              <a:solidFill>
                <a:schemeClr val="bg1"/>
              </a:solidFill>
            </a:endParaRPr>
          </a:p>
        </p:txBody>
      </p:sp>
      <p:pic>
        <p:nvPicPr>
          <p:cNvPr id="23" name="Immagine 22">
            <a:extLst>
              <a:ext uri="{FF2B5EF4-FFF2-40B4-BE49-F238E27FC236}">
                <a16:creationId xmlns:a16="http://schemas.microsoft.com/office/drawing/2014/main" id="{8D193E2F-9449-FD9D-27B1-96BCBC2DB047}"/>
              </a:ext>
            </a:extLst>
          </p:cNvPr>
          <p:cNvPicPr>
            <a:picLocks noChangeAspect="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Lst>
          </a:blip>
          <a:srcRect l="15251" t="24156" r="16409" b="26426"/>
          <a:stretch/>
        </p:blipFill>
        <p:spPr>
          <a:xfrm>
            <a:off x="10079181" y="-7767"/>
            <a:ext cx="2130138" cy="866434"/>
          </a:xfrm>
          <a:prstGeom prst="rect">
            <a:avLst/>
          </a:prstGeom>
        </p:spPr>
      </p:pic>
      <p:sp>
        <p:nvSpPr>
          <p:cNvPr id="24" name="Sottotitolo 2">
            <a:extLst>
              <a:ext uri="{FF2B5EF4-FFF2-40B4-BE49-F238E27FC236}">
                <a16:creationId xmlns:a16="http://schemas.microsoft.com/office/drawing/2014/main" id="{99C46C1F-A17C-3E02-213C-B0F9B68312C8}"/>
              </a:ext>
            </a:extLst>
          </p:cNvPr>
          <p:cNvSpPr txBox="1">
            <a:spLocks/>
          </p:cNvSpPr>
          <p:nvPr/>
        </p:nvSpPr>
        <p:spPr>
          <a:xfrm>
            <a:off x="552450" y="5542966"/>
            <a:ext cx="9144000" cy="1106068"/>
          </a:xfrm>
          <a:prstGeom prst="rect">
            <a:avLst/>
          </a:prstGeom>
        </p:spPr>
        <p:txBody>
          <a:bodyPr/>
          <a:lstStyle>
            <a:lvl1pPr marL="228600" indent="-228600" algn="l">
              <a:lnSpc>
                <a:spcPct val="90000"/>
              </a:lnSpc>
              <a:spcBef>
                <a:spcPts val="1000"/>
              </a:spcBef>
              <a:buChar char="•"/>
              <a:defRPr sz="2800">
                <a:solidFill>
                  <a:schemeClr val="tx1"/>
                </a:solidFill>
                <a:latin typeface="+mn-lt"/>
                <a:ea typeface="+mn-lt"/>
                <a:cs typeface="+mn-lt"/>
              </a:defRPr>
            </a:lvl1pPr>
            <a:lvl2pPr marL="685800" indent="-228600" algn="l">
              <a:lnSpc>
                <a:spcPct val="90000"/>
              </a:lnSpc>
              <a:spcBef>
                <a:spcPts val="500"/>
              </a:spcBef>
              <a:buChar char="•"/>
              <a:defRPr sz="2400">
                <a:solidFill>
                  <a:schemeClr val="tx1"/>
                </a:solidFill>
                <a:latin typeface="+mn-lt"/>
                <a:ea typeface="+mn-lt"/>
                <a:cs typeface="+mn-lt"/>
              </a:defRPr>
            </a:lvl2pPr>
            <a:lvl3pPr marL="1143000" indent="-228600" algn="l">
              <a:lnSpc>
                <a:spcPct val="90000"/>
              </a:lnSpc>
              <a:spcBef>
                <a:spcPts val="500"/>
              </a:spcBef>
              <a:buChar char="•"/>
              <a:defRPr sz="2000">
                <a:solidFill>
                  <a:schemeClr val="tx1"/>
                </a:solidFill>
                <a:latin typeface="+mn-lt"/>
                <a:ea typeface="+mn-lt"/>
                <a:cs typeface="+mn-lt"/>
              </a:defRPr>
            </a:lvl3pPr>
            <a:lvl4pPr marL="1600200" indent="-228600" algn="l">
              <a:lnSpc>
                <a:spcPct val="90000"/>
              </a:lnSpc>
              <a:spcBef>
                <a:spcPts val="500"/>
              </a:spcBef>
              <a:buChar char="•"/>
              <a:defRPr sz="1800">
                <a:solidFill>
                  <a:schemeClr val="tx1"/>
                </a:solidFill>
                <a:latin typeface="+mn-lt"/>
                <a:ea typeface="+mn-lt"/>
                <a:cs typeface="+mn-lt"/>
              </a:defRPr>
            </a:lvl4pPr>
            <a:lvl5pPr marL="2057400" indent="-228600" algn="l">
              <a:lnSpc>
                <a:spcPct val="90000"/>
              </a:lnSpc>
              <a:spcBef>
                <a:spcPts val="500"/>
              </a:spcBef>
              <a:buChar char="•"/>
              <a:defRPr sz="1800">
                <a:solidFill>
                  <a:schemeClr val="tx1"/>
                </a:solidFill>
                <a:latin typeface="+mn-lt"/>
                <a:ea typeface="+mn-lt"/>
                <a:cs typeface="+mn-lt"/>
              </a:defRPr>
            </a:lvl5pPr>
            <a:lvl6pPr marL="2514600" indent="-228600" algn="l">
              <a:lnSpc>
                <a:spcPct val="90000"/>
              </a:lnSpc>
              <a:spcBef>
                <a:spcPts val="500"/>
              </a:spcBef>
              <a:buChar char="•"/>
              <a:defRPr sz="1800">
                <a:solidFill>
                  <a:schemeClr val="tx1"/>
                </a:solidFill>
                <a:latin typeface="+mn-lt"/>
                <a:ea typeface="+mn-lt"/>
                <a:cs typeface="+mn-lt"/>
              </a:defRPr>
            </a:lvl6pPr>
            <a:lvl7pPr marL="2971800" indent="-228600" algn="l">
              <a:lnSpc>
                <a:spcPct val="90000"/>
              </a:lnSpc>
              <a:spcBef>
                <a:spcPts val="500"/>
              </a:spcBef>
              <a:buChar char="•"/>
              <a:defRPr sz="1800">
                <a:solidFill>
                  <a:schemeClr val="tx1"/>
                </a:solidFill>
                <a:latin typeface="+mn-lt"/>
                <a:ea typeface="+mn-lt"/>
                <a:cs typeface="+mn-lt"/>
              </a:defRPr>
            </a:lvl7pPr>
            <a:lvl8pPr marL="3429000" indent="-228600" algn="l">
              <a:lnSpc>
                <a:spcPct val="90000"/>
              </a:lnSpc>
              <a:spcBef>
                <a:spcPts val="500"/>
              </a:spcBef>
              <a:buChar char="•"/>
              <a:defRPr sz="1800">
                <a:solidFill>
                  <a:schemeClr val="tx1"/>
                </a:solidFill>
                <a:latin typeface="+mn-lt"/>
                <a:ea typeface="+mn-lt"/>
                <a:cs typeface="+mn-lt"/>
              </a:defRPr>
            </a:lvl8pPr>
            <a:lvl9pPr marL="3886200" indent="-228600" algn="l">
              <a:lnSpc>
                <a:spcPct val="90000"/>
              </a:lnSpc>
              <a:spcBef>
                <a:spcPts val="500"/>
              </a:spcBef>
              <a:buChar char="•"/>
              <a:defRPr sz="1800">
                <a:solidFill>
                  <a:schemeClr val="tx1"/>
                </a:solidFill>
                <a:latin typeface="+mn-lt"/>
                <a:ea typeface="+mn-lt"/>
                <a:cs typeface="+mn-lt"/>
              </a:defRPr>
            </a:lvl9pPr>
          </a:lstStyle>
          <a:p>
            <a:pPr marL="0" indent="0">
              <a:buNone/>
            </a:pPr>
            <a:r>
              <a:rPr lang="it-IT" sz="1800" kern="0" dirty="0">
                <a:solidFill>
                  <a:schemeClr val="bg1"/>
                </a:solidFill>
              </a:rPr>
              <a:t>HORIZON-CL5-2021-D2-01-04</a:t>
            </a:r>
          </a:p>
          <a:p>
            <a:pPr marL="0" indent="0">
              <a:buNone/>
            </a:pPr>
            <a:r>
              <a:rPr lang="it-IT" sz="1400" kern="0" dirty="0" err="1">
                <a:solidFill>
                  <a:schemeClr val="bg1"/>
                </a:solidFill>
              </a:rPr>
              <a:t>Environmentally</a:t>
            </a:r>
            <a:r>
              <a:rPr lang="it-IT" sz="1400" kern="0" dirty="0">
                <a:solidFill>
                  <a:schemeClr val="bg1"/>
                </a:solidFill>
              </a:rPr>
              <a:t> </a:t>
            </a:r>
            <a:r>
              <a:rPr lang="it-IT" sz="1400" kern="0" dirty="0" err="1">
                <a:solidFill>
                  <a:schemeClr val="bg1"/>
                </a:solidFill>
              </a:rPr>
              <a:t>sustainable</a:t>
            </a:r>
            <a:r>
              <a:rPr lang="it-IT" sz="1400" kern="0" dirty="0">
                <a:solidFill>
                  <a:schemeClr val="bg1"/>
                </a:solidFill>
              </a:rPr>
              <a:t> processing techniques </a:t>
            </a:r>
            <a:r>
              <a:rPr lang="it-IT" sz="1400" kern="0" dirty="0" err="1">
                <a:solidFill>
                  <a:schemeClr val="bg1"/>
                </a:solidFill>
              </a:rPr>
              <a:t>applied</a:t>
            </a:r>
            <a:r>
              <a:rPr lang="it-IT" sz="1400" kern="0" dirty="0">
                <a:solidFill>
                  <a:schemeClr val="bg1"/>
                </a:solidFill>
              </a:rPr>
              <a:t> to large scale </a:t>
            </a:r>
            <a:r>
              <a:rPr lang="it-IT" sz="1400" kern="0" dirty="0" err="1">
                <a:solidFill>
                  <a:schemeClr val="bg1"/>
                </a:solidFill>
              </a:rPr>
              <a:t>electrode</a:t>
            </a:r>
            <a:r>
              <a:rPr lang="it-IT" sz="1400" kern="0" dirty="0">
                <a:solidFill>
                  <a:schemeClr val="bg1"/>
                </a:solidFill>
              </a:rPr>
              <a:t> and </a:t>
            </a:r>
            <a:r>
              <a:rPr lang="it-IT" sz="1400" kern="0" dirty="0" err="1">
                <a:solidFill>
                  <a:schemeClr val="bg1"/>
                </a:solidFill>
              </a:rPr>
              <a:t>cell</a:t>
            </a:r>
            <a:r>
              <a:rPr lang="it-IT" sz="1400" kern="0" dirty="0">
                <a:solidFill>
                  <a:schemeClr val="bg1"/>
                </a:solidFill>
              </a:rPr>
              <a:t> component manufacturing for </a:t>
            </a:r>
            <a:r>
              <a:rPr lang="it-IT" sz="1400" kern="0" dirty="0" err="1">
                <a:solidFill>
                  <a:schemeClr val="bg1"/>
                </a:solidFill>
              </a:rPr>
              <a:t>Li-ion</a:t>
            </a:r>
            <a:r>
              <a:rPr lang="it-IT" sz="1400" kern="0" dirty="0">
                <a:solidFill>
                  <a:schemeClr val="bg1"/>
                </a:solidFill>
              </a:rPr>
              <a:t> </a:t>
            </a:r>
            <a:r>
              <a:rPr lang="it-IT" sz="1400" kern="0" dirty="0" err="1">
                <a:solidFill>
                  <a:schemeClr val="bg1"/>
                </a:solidFill>
              </a:rPr>
              <a:t>batteries</a:t>
            </a:r>
            <a:r>
              <a:rPr lang="it-IT" sz="1400" kern="0" dirty="0">
                <a:solidFill>
                  <a:schemeClr val="bg1"/>
                </a:solidFill>
              </a:rPr>
              <a:t> (</a:t>
            </a:r>
            <a:r>
              <a:rPr lang="it-IT" sz="1400" kern="0" dirty="0" err="1">
                <a:solidFill>
                  <a:schemeClr val="bg1"/>
                </a:solidFill>
              </a:rPr>
              <a:t>Batteries</a:t>
            </a:r>
            <a:r>
              <a:rPr lang="it-IT" sz="1400" kern="0" dirty="0">
                <a:solidFill>
                  <a:schemeClr val="bg1"/>
                </a:solidFill>
              </a:rPr>
              <a:t> Partnership)</a:t>
            </a:r>
          </a:p>
        </p:txBody>
      </p:sp>
      <p:pic>
        <p:nvPicPr>
          <p:cNvPr id="7" name="Immagine 6">
            <a:extLst>
              <a:ext uri="{FF2B5EF4-FFF2-40B4-BE49-F238E27FC236}">
                <a16:creationId xmlns:a16="http://schemas.microsoft.com/office/drawing/2014/main" id="{E4FCC2AB-BC13-7F27-EE1F-9D5C75C66941}"/>
              </a:ext>
            </a:extLst>
          </p:cNvPr>
          <p:cNvPicPr>
            <a:picLocks noChangeAspect="1"/>
          </p:cNvPicPr>
          <p:nvPr/>
        </p:nvPicPr>
        <p:blipFill>
          <a:blip r:embed="rId5"/>
          <a:srcRect l="31264" t="21700" r="14681" b="21438"/>
          <a:stretch>
            <a:fillRect/>
          </a:stretch>
        </p:blipFill>
        <p:spPr>
          <a:xfrm>
            <a:off x="6974392" y="1635293"/>
            <a:ext cx="4775648" cy="3508206"/>
          </a:xfrm>
          <a:prstGeom prst="rect">
            <a:avLst/>
          </a:prstGeom>
        </p:spPr>
      </p:pic>
    </p:spTree>
    <p:extLst>
      <p:ext uri="{BB962C8B-B14F-4D97-AF65-F5344CB8AC3E}">
        <p14:creationId xmlns:p14="http://schemas.microsoft.com/office/powerpoint/2010/main" val="15300176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7FAFA"/>
        </a:solidFill>
        <a:effectLst/>
      </p:bgPr>
    </p:bg>
    <p:spTree>
      <p:nvGrpSpPr>
        <p:cNvPr id="1" name=""/>
        <p:cNvGrpSpPr/>
        <p:nvPr/>
      </p:nvGrpSpPr>
      <p:grpSpPr>
        <a:xfrm>
          <a:off x="0" y="0"/>
          <a:ext cx="0" cy="0"/>
          <a:chOff x="0" y="0"/>
          <a:chExt cx="0" cy="0"/>
        </a:xfrm>
      </p:grpSpPr>
      <p:sp>
        <p:nvSpPr>
          <p:cNvPr id="38" name="Rettangolo 37">
            <a:extLst>
              <a:ext uri="{FF2B5EF4-FFF2-40B4-BE49-F238E27FC236}">
                <a16:creationId xmlns:a16="http://schemas.microsoft.com/office/drawing/2014/main" id="{1B78011A-BFAD-4EEB-A175-7736FCBF02E8}"/>
              </a:ext>
            </a:extLst>
          </p:cNvPr>
          <p:cNvSpPr>
            <a:spLocks noGrp="1"/>
          </p:cNvSpPr>
          <p:nvPr/>
        </p:nvSpPr>
        <p:spPr>
          <a:xfrm>
            <a:off x="0" y="0"/>
            <a:ext cx="171450" cy="6858000"/>
          </a:xfrm>
          <a:prstGeom prst="rect">
            <a:avLst/>
          </a:prstGeom>
          <a:solidFill>
            <a:srgbClr val="00A6A6"/>
          </a:solidFill>
          <a:ln w="0">
            <a:noFill/>
          </a:ln>
        </p:spPr>
        <p:txBody>
          <a:bodyPr/>
          <a:lstStyle/>
          <a:p>
            <a:endParaRPr lang="it-IT"/>
          </a:p>
        </p:txBody>
      </p:sp>
      <p:sp>
        <p:nvSpPr>
          <p:cNvPr id="2" name="Ovale 1">
            <a:extLst>
              <a:ext uri="{FF2B5EF4-FFF2-40B4-BE49-F238E27FC236}">
                <a16:creationId xmlns:a16="http://schemas.microsoft.com/office/drawing/2014/main" id="{E548D569-083E-4FB7-A3FF-B9819DE2A460}"/>
              </a:ext>
            </a:extLst>
          </p:cNvPr>
          <p:cNvSpPr>
            <a:spLocks noGrp="1"/>
          </p:cNvSpPr>
          <p:nvPr/>
        </p:nvSpPr>
        <p:spPr>
          <a:xfrm>
            <a:off x="10668000" y="0"/>
            <a:ext cx="1524000" cy="1524000"/>
          </a:xfrm>
          <a:prstGeom prst="ellipse">
            <a:avLst/>
          </a:prstGeom>
          <a:solidFill>
            <a:srgbClr val="00A6A6">
              <a:alpha val="7000"/>
            </a:srgbClr>
          </a:solidFill>
          <a:ln w="0">
            <a:noFill/>
          </a:ln>
        </p:spPr>
        <p:txBody>
          <a:bodyPr/>
          <a:lstStyle/>
          <a:p>
            <a:endParaRPr lang="it-IT"/>
          </a:p>
        </p:txBody>
      </p:sp>
      <p:sp>
        <p:nvSpPr>
          <p:cNvPr id="3" name="Rettangolo 2">
            <a:extLst>
              <a:ext uri="{FF2B5EF4-FFF2-40B4-BE49-F238E27FC236}">
                <a16:creationId xmlns:a16="http://schemas.microsoft.com/office/drawing/2014/main" id="{C7971CE2-1214-4DC2-A3DE-6EDE92AE39B7}"/>
              </a:ext>
            </a:extLst>
          </p:cNvPr>
          <p:cNvSpPr>
            <a:spLocks noGrp="1"/>
          </p:cNvSpPr>
          <p:nvPr/>
        </p:nvSpPr>
        <p:spPr>
          <a:xfrm>
            <a:off x="609600" y="342900"/>
            <a:ext cx="5905500" cy="228600"/>
          </a:xfrm>
          <a:prstGeom prst="rect">
            <a:avLst/>
          </a:prstGeom>
          <a:noFill/>
          <a:ln w="0">
            <a:noFill/>
          </a:ln>
        </p:spPr>
        <p:txBody>
          <a:bodyPr wrap="square" lIns="0" tIns="0" rIns="0" bIns="0" anchor="t">
            <a:noAutofit/>
          </a:bodyPr>
          <a:lstStyle/>
          <a:p>
            <a:pPr algn="l">
              <a:lnSpc>
                <a:spcPct val="100000"/>
              </a:lnSpc>
              <a:buNone/>
              <a:defRPr sz="1050" b="1" i="0">
                <a:solidFill>
                  <a:srgbClr val="00A6A6"/>
                </a:solidFill>
                <a:latin typeface="Nimbus Sans"/>
                <a:ea typeface="Nimbus Sans"/>
                <a:cs typeface="Nimbus Sans"/>
              </a:defRPr>
            </a:pPr>
            <a:r>
              <a:rPr sz="2000" b="1" i="0" dirty="0">
                <a:solidFill>
                  <a:srgbClr val="00A6A6"/>
                </a:solidFill>
                <a:latin typeface="Nimbus Sans"/>
                <a:ea typeface="Nimbus Sans"/>
                <a:cs typeface="Nimbus Sans"/>
              </a:rPr>
              <a:t>FROM PROJECT TO UPTAKE</a:t>
            </a:r>
          </a:p>
        </p:txBody>
      </p:sp>
      <p:sp>
        <p:nvSpPr>
          <p:cNvPr id="4" name="Rettangolo 3">
            <a:extLst>
              <a:ext uri="{FF2B5EF4-FFF2-40B4-BE49-F238E27FC236}">
                <a16:creationId xmlns:a16="http://schemas.microsoft.com/office/drawing/2014/main" id="{60A678FF-822A-4824-AB74-F223D1AE1569}"/>
              </a:ext>
            </a:extLst>
          </p:cNvPr>
          <p:cNvSpPr>
            <a:spLocks noGrp="1"/>
          </p:cNvSpPr>
          <p:nvPr/>
        </p:nvSpPr>
        <p:spPr>
          <a:xfrm>
            <a:off x="609600" y="638175"/>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071B2E"/>
                </a:solidFill>
                <a:latin typeface="Nimbus Sans"/>
                <a:ea typeface="Nimbus Sans"/>
                <a:cs typeface="Nimbus Sans"/>
              </a:defRPr>
            </a:pPr>
            <a:r>
              <a:rPr sz="2850" b="1" i="0">
                <a:solidFill>
                  <a:srgbClr val="071B2E"/>
                </a:solidFill>
                <a:latin typeface="Nimbus Sans"/>
                <a:ea typeface="Nimbus Sans"/>
                <a:cs typeface="Nimbus Sans"/>
              </a:rPr>
              <a:t>What the bridge needs to carry</a:t>
            </a:r>
          </a:p>
        </p:txBody>
      </p:sp>
      <p:sp>
        <p:nvSpPr>
          <p:cNvPr id="5" name="Rettangolo con angoli arrotondati 4">
            <a:extLst>
              <a:ext uri="{FF2B5EF4-FFF2-40B4-BE49-F238E27FC236}">
                <a16:creationId xmlns:a16="http://schemas.microsoft.com/office/drawing/2014/main" id="{E055C927-8CDE-4CDF-8349-C78D5F31588F}"/>
              </a:ext>
            </a:extLst>
          </p:cNvPr>
          <p:cNvSpPr>
            <a:spLocks noGrp="1"/>
          </p:cNvSpPr>
          <p:nvPr/>
        </p:nvSpPr>
        <p:spPr>
          <a:xfrm>
            <a:off x="704850" y="1181101"/>
            <a:ext cx="1952625" cy="609599"/>
          </a:xfrm>
          <a:prstGeom prst="roundRect">
            <a:avLst>
              <a:gd name="adj" fmla="val 50000"/>
            </a:avLst>
          </a:prstGeom>
          <a:solidFill>
            <a:srgbClr val="071B2E"/>
          </a:solidFill>
          <a:ln w="0">
            <a:noFill/>
          </a:ln>
        </p:spPr>
        <p:txBody>
          <a:bodyPr lIns="76200" tIns="0" rIns="76200" bIns="0" anchor="ctr">
            <a:noAutofit/>
          </a:bodyPr>
          <a:lstStyle/>
          <a:p>
            <a:pPr algn="ctr">
              <a:defRPr sz="1050" b="1">
                <a:solidFill>
                  <a:srgbClr val="F7FAFA"/>
                </a:solidFill>
                <a:latin typeface="Nimbus Sans"/>
                <a:ea typeface="Nimbus Sans"/>
                <a:cs typeface="Nimbus Sans"/>
              </a:defRPr>
            </a:pPr>
            <a:r>
              <a:rPr sz="2000" b="1" dirty="0">
                <a:solidFill>
                  <a:srgbClr val="F7FAFA"/>
                </a:solidFill>
                <a:latin typeface="Nimbus Sans"/>
                <a:ea typeface="Nimbus Sans"/>
                <a:cs typeface="Nimbus Sans"/>
              </a:rPr>
              <a:t>PROJECT TARGETS</a:t>
            </a:r>
          </a:p>
        </p:txBody>
      </p:sp>
      <p:sp>
        <p:nvSpPr>
          <p:cNvPr id="6" name="Rettangolo 5">
            <a:extLst>
              <a:ext uri="{FF2B5EF4-FFF2-40B4-BE49-F238E27FC236}">
                <a16:creationId xmlns:a16="http://schemas.microsoft.com/office/drawing/2014/main" id="{71BF9B7D-003A-461F-A8A1-72FF2D6D3F45}"/>
              </a:ext>
            </a:extLst>
          </p:cNvPr>
          <p:cNvSpPr>
            <a:spLocks noGrp="1"/>
          </p:cNvSpPr>
          <p:nvPr/>
        </p:nvSpPr>
        <p:spPr>
          <a:xfrm>
            <a:off x="704850" y="1981200"/>
            <a:ext cx="1714500" cy="514350"/>
          </a:xfrm>
          <a:prstGeom prst="rect">
            <a:avLst/>
          </a:prstGeom>
          <a:noFill/>
          <a:ln w="0">
            <a:noFill/>
          </a:ln>
        </p:spPr>
        <p:txBody>
          <a:bodyPr wrap="square" lIns="0" tIns="0" rIns="0" bIns="0" anchor="t">
            <a:normAutofit/>
          </a:bodyPr>
          <a:lstStyle/>
          <a:p>
            <a:pPr algn="l">
              <a:lnSpc>
                <a:spcPct val="100000"/>
              </a:lnSpc>
              <a:buNone/>
              <a:defRPr sz="3000" b="1" i="0">
                <a:solidFill>
                  <a:srgbClr val="00A6A6"/>
                </a:solidFill>
                <a:latin typeface="Nimbus Sans"/>
                <a:ea typeface="Nimbus Sans"/>
                <a:cs typeface="Nimbus Sans"/>
              </a:defRPr>
            </a:pPr>
            <a:r>
              <a:rPr sz="3000" b="1" i="0">
                <a:solidFill>
                  <a:srgbClr val="00A6A6"/>
                </a:solidFill>
                <a:latin typeface="Nimbus Sans"/>
                <a:ea typeface="Nimbus Sans"/>
                <a:cs typeface="Nimbus Sans"/>
              </a:rPr>
              <a:t>+10%</a:t>
            </a:r>
          </a:p>
        </p:txBody>
      </p:sp>
      <p:sp>
        <p:nvSpPr>
          <p:cNvPr id="7" name="Rettangolo 6">
            <a:extLst>
              <a:ext uri="{FF2B5EF4-FFF2-40B4-BE49-F238E27FC236}">
                <a16:creationId xmlns:a16="http://schemas.microsoft.com/office/drawing/2014/main" id="{F9EC64FD-5A20-49BD-AAD5-A1BE429BA748}"/>
              </a:ext>
            </a:extLst>
          </p:cNvPr>
          <p:cNvSpPr>
            <a:spLocks noGrp="1"/>
          </p:cNvSpPr>
          <p:nvPr/>
        </p:nvSpPr>
        <p:spPr>
          <a:xfrm>
            <a:off x="704850" y="2571750"/>
            <a:ext cx="1714500" cy="266700"/>
          </a:xfrm>
          <a:prstGeom prst="rect">
            <a:avLst/>
          </a:prstGeom>
          <a:noFill/>
          <a:ln w="0">
            <a:noFill/>
          </a:ln>
        </p:spPr>
        <p:txBody>
          <a:bodyPr wrap="square" lIns="0" tIns="0" rIns="0" bIns="0" anchor="t">
            <a:noAutofit/>
          </a:bodyPr>
          <a:lstStyle/>
          <a:p>
            <a:pPr algn="l">
              <a:lnSpc>
                <a:spcPct val="100000"/>
              </a:lnSpc>
              <a:buNone/>
              <a:defRPr sz="1275"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productivity</a:t>
            </a:r>
          </a:p>
        </p:txBody>
      </p:sp>
      <p:sp>
        <p:nvSpPr>
          <p:cNvPr id="8" name="Rettangolo 7">
            <a:extLst>
              <a:ext uri="{FF2B5EF4-FFF2-40B4-BE49-F238E27FC236}">
                <a16:creationId xmlns:a16="http://schemas.microsoft.com/office/drawing/2014/main" id="{38552CA7-F0C8-4D9A-993E-C29A7594B713}"/>
              </a:ext>
            </a:extLst>
          </p:cNvPr>
          <p:cNvSpPr>
            <a:spLocks noGrp="1"/>
          </p:cNvSpPr>
          <p:nvPr/>
        </p:nvSpPr>
        <p:spPr>
          <a:xfrm>
            <a:off x="2762250" y="1981200"/>
            <a:ext cx="1714500" cy="514350"/>
          </a:xfrm>
          <a:prstGeom prst="rect">
            <a:avLst/>
          </a:prstGeom>
          <a:noFill/>
          <a:ln w="0">
            <a:noFill/>
          </a:ln>
        </p:spPr>
        <p:txBody>
          <a:bodyPr wrap="square" lIns="0" tIns="0" rIns="0" bIns="0" anchor="t">
            <a:normAutofit/>
          </a:bodyPr>
          <a:lstStyle/>
          <a:p>
            <a:pPr algn="l">
              <a:lnSpc>
                <a:spcPct val="100000"/>
              </a:lnSpc>
              <a:buNone/>
              <a:defRPr sz="3000" b="1" i="0">
                <a:solidFill>
                  <a:srgbClr val="9AD83D"/>
                </a:solidFill>
                <a:latin typeface="Nimbus Sans"/>
                <a:ea typeface="Nimbus Sans"/>
                <a:cs typeface="Nimbus Sans"/>
              </a:defRPr>
            </a:pPr>
            <a:r>
              <a:rPr sz="3000" b="1" i="0">
                <a:solidFill>
                  <a:srgbClr val="9AD83D"/>
                </a:solidFill>
                <a:latin typeface="Nimbus Sans"/>
                <a:ea typeface="Nimbus Sans"/>
                <a:cs typeface="Nimbus Sans"/>
              </a:rPr>
              <a:t>−25%</a:t>
            </a:r>
          </a:p>
        </p:txBody>
      </p:sp>
      <p:sp>
        <p:nvSpPr>
          <p:cNvPr id="9" name="Rettangolo 8">
            <a:extLst>
              <a:ext uri="{FF2B5EF4-FFF2-40B4-BE49-F238E27FC236}">
                <a16:creationId xmlns:a16="http://schemas.microsoft.com/office/drawing/2014/main" id="{EBC51A14-E870-46F3-AC69-F4503B3C3837}"/>
              </a:ext>
            </a:extLst>
          </p:cNvPr>
          <p:cNvSpPr>
            <a:spLocks noGrp="1"/>
          </p:cNvSpPr>
          <p:nvPr/>
        </p:nvSpPr>
        <p:spPr>
          <a:xfrm>
            <a:off x="2762250" y="2571750"/>
            <a:ext cx="1714500" cy="266700"/>
          </a:xfrm>
          <a:prstGeom prst="rect">
            <a:avLst/>
          </a:prstGeom>
          <a:noFill/>
          <a:ln w="0">
            <a:noFill/>
          </a:ln>
        </p:spPr>
        <p:txBody>
          <a:bodyPr wrap="square" lIns="0" tIns="0" rIns="0" bIns="0" anchor="t">
            <a:noAutofit/>
          </a:bodyPr>
          <a:lstStyle/>
          <a:p>
            <a:pPr algn="l">
              <a:lnSpc>
                <a:spcPct val="100000"/>
              </a:lnSpc>
              <a:buNone/>
              <a:defRPr sz="1275"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energy + carbon</a:t>
            </a:r>
          </a:p>
        </p:txBody>
      </p:sp>
      <p:sp>
        <p:nvSpPr>
          <p:cNvPr id="10" name="Rettangolo 9">
            <a:extLst>
              <a:ext uri="{FF2B5EF4-FFF2-40B4-BE49-F238E27FC236}">
                <a16:creationId xmlns:a16="http://schemas.microsoft.com/office/drawing/2014/main" id="{B4CCDC45-E89E-4356-A77B-FAE191F02171}"/>
              </a:ext>
            </a:extLst>
          </p:cNvPr>
          <p:cNvSpPr>
            <a:spLocks noGrp="1"/>
          </p:cNvSpPr>
          <p:nvPr/>
        </p:nvSpPr>
        <p:spPr>
          <a:xfrm>
            <a:off x="4819650" y="1981200"/>
            <a:ext cx="1714500" cy="514350"/>
          </a:xfrm>
          <a:prstGeom prst="rect">
            <a:avLst/>
          </a:prstGeom>
          <a:noFill/>
          <a:ln w="0">
            <a:noFill/>
          </a:ln>
        </p:spPr>
        <p:txBody>
          <a:bodyPr wrap="square" lIns="0" tIns="0" rIns="0" bIns="0" anchor="t">
            <a:normAutofit/>
          </a:bodyPr>
          <a:lstStyle/>
          <a:p>
            <a:pPr algn="l">
              <a:lnSpc>
                <a:spcPct val="100000"/>
              </a:lnSpc>
              <a:buNone/>
              <a:defRPr sz="3000" b="1" i="0">
                <a:solidFill>
                  <a:srgbClr val="F0B44D"/>
                </a:solidFill>
                <a:latin typeface="Nimbus Sans"/>
                <a:ea typeface="Nimbus Sans"/>
                <a:cs typeface="Nimbus Sans"/>
              </a:defRPr>
            </a:pPr>
            <a:r>
              <a:rPr sz="3000" b="1" i="0">
                <a:solidFill>
                  <a:srgbClr val="F0B44D"/>
                </a:solidFill>
                <a:latin typeface="Nimbus Sans"/>
                <a:ea typeface="Nimbus Sans"/>
                <a:cs typeface="Nimbus Sans"/>
              </a:rPr>
              <a:t>−20%</a:t>
            </a:r>
          </a:p>
        </p:txBody>
      </p:sp>
      <p:sp>
        <p:nvSpPr>
          <p:cNvPr id="11" name="Rettangolo 10">
            <a:extLst>
              <a:ext uri="{FF2B5EF4-FFF2-40B4-BE49-F238E27FC236}">
                <a16:creationId xmlns:a16="http://schemas.microsoft.com/office/drawing/2014/main" id="{3D9206F0-E2F2-49F9-9038-09AE93079C7F}"/>
              </a:ext>
            </a:extLst>
          </p:cNvPr>
          <p:cNvSpPr>
            <a:spLocks noGrp="1"/>
          </p:cNvSpPr>
          <p:nvPr/>
        </p:nvSpPr>
        <p:spPr>
          <a:xfrm>
            <a:off x="4819650" y="2571750"/>
            <a:ext cx="1714500" cy="266700"/>
          </a:xfrm>
          <a:prstGeom prst="rect">
            <a:avLst/>
          </a:prstGeom>
          <a:noFill/>
          <a:ln w="0">
            <a:noFill/>
          </a:ln>
        </p:spPr>
        <p:txBody>
          <a:bodyPr wrap="square" lIns="0" tIns="0" rIns="0" bIns="0" anchor="t">
            <a:noAutofit/>
          </a:bodyPr>
          <a:lstStyle/>
          <a:p>
            <a:pPr algn="l">
              <a:lnSpc>
                <a:spcPct val="100000"/>
              </a:lnSpc>
              <a:buNone/>
              <a:defRPr sz="1275"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costs</a:t>
            </a:r>
          </a:p>
        </p:txBody>
      </p:sp>
      <p:sp>
        <p:nvSpPr>
          <p:cNvPr id="12" name="Rettangolo 11">
            <a:extLst>
              <a:ext uri="{FF2B5EF4-FFF2-40B4-BE49-F238E27FC236}">
                <a16:creationId xmlns:a16="http://schemas.microsoft.com/office/drawing/2014/main" id="{0919725E-D37C-40B3-8AD2-6E89025777FE}"/>
              </a:ext>
            </a:extLst>
          </p:cNvPr>
          <p:cNvSpPr>
            <a:spLocks noGrp="1"/>
          </p:cNvSpPr>
          <p:nvPr/>
        </p:nvSpPr>
        <p:spPr>
          <a:xfrm>
            <a:off x="6877050" y="1981200"/>
            <a:ext cx="1714500" cy="514350"/>
          </a:xfrm>
          <a:prstGeom prst="rect">
            <a:avLst/>
          </a:prstGeom>
          <a:noFill/>
          <a:ln w="0">
            <a:noFill/>
          </a:ln>
        </p:spPr>
        <p:txBody>
          <a:bodyPr wrap="square" lIns="0" tIns="0" rIns="0" bIns="0" anchor="t">
            <a:normAutofit/>
          </a:bodyPr>
          <a:lstStyle/>
          <a:p>
            <a:pPr algn="l">
              <a:lnSpc>
                <a:spcPct val="100000"/>
              </a:lnSpc>
              <a:buNone/>
              <a:defRPr sz="3000" b="1" i="0">
                <a:solidFill>
                  <a:srgbClr val="E05A47"/>
                </a:solidFill>
                <a:latin typeface="Nimbus Sans"/>
                <a:ea typeface="Nimbus Sans"/>
                <a:cs typeface="Nimbus Sans"/>
              </a:defRPr>
            </a:pPr>
            <a:r>
              <a:rPr sz="3000" b="1" i="0">
                <a:solidFill>
                  <a:srgbClr val="E05A47"/>
                </a:solidFill>
                <a:latin typeface="Nimbus Sans"/>
                <a:ea typeface="Nimbus Sans"/>
                <a:cs typeface="Nimbus Sans"/>
              </a:rPr>
              <a:t>0%</a:t>
            </a:r>
          </a:p>
        </p:txBody>
      </p:sp>
      <p:sp>
        <p:nvSpPr>
          <p:cNvPr id="13" name="Rettangolo 12">
            <a:extLst>
              <a:ext uri="{FF2B5EF4-FFF2-40B4-BE49-F238E27FC236}">
                <a16:creationId xmlns:a16="http://schemas.microsoft.com/office/drawing/2014/main" id="{57417630-D01B-4B80-84BD-6DC0DB49E1CE}"/>
              </a:ext>
            </a:extLst>
          </p:cNvPr>
          <p:cNvSpPr>
            <a:spLocks noGrp="1"/>
          </p:cNvSpPr>
          <p:nvPr/>
        </p:nvSpPr>
        <p:spPr>
          <a:xfrm>
            <a:off x="6877050" y="2571750"/>
            <a:ext cx="1714500" cy="266700"/>
          </a:xfrm>
          <a:prstGeom prst="rect">
            <a:avLst/>
          </a:prstGeom>
          <a:noFill/>
          <a:ln w="0">
            <a:noFill/>
          </a:ln>
        </p:spPr>
        <p:txBody>
          <a:bodyPr wrap="square" lIns="0" tIns="0" rIns="0" bIns="0" anchor="t">
            <a:noAutofit/>
          </a:bodyPr>
          <a:lstStyle/>
          <a:p>
            <a:pPr algn="l">
              <a:lnSpc>
                <a:spcPct val="100000"/>
              </a:lnSpc>
              <a:buNone/>
              <a:defRPr sz="1275"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VOC</a:t>
            </a:r>
          </a:p>
        </p:txBody>
      </p:sp>
      <p:sp>
        <p:nvSpPr>
          <p:cNvPr id="14" name="Rettangolo con angoli arrotondati 13">
            <a:extLst>
              <a:ext uri="{FF2B5EF4-FFF2-40B4-BE49-F238E27FC236}">
                <a16:creationId xmlns:a16="http://schemas.microsoft.com/office/drawing/2014/main" id="{8BFA5776-4449-4CDE-9990-60FDDA52FD33}"/>
              </a:ext>
            </a:extLst>
          </p:cNvPr>
          <p:cNvSpPr>
            <a:spLocks noGrp="1"/>
          </p:cNvSpPr>
          <p:nvPr/>
        </p:nvSpPr>
        <p:spPr>
          <a:xfrm>
            <a:off x="8858250" y="1524000"/>
            <a:ext cx="2476500" cy="1428750"/>
          </a:xfrm>
          <a:prstGeom prst="roundRect">
            <a:avLst>
              <a:gd name="adj" fmla="val 14667"/>
            </a:avLst>
          </a:prstGeom>
          <a:solidFill>
            <a:srgbClr val="071B2E"/>
          </a:solidFill>
          <a:ln w="0">
            <a:noFill/>
          </a:ln>
        </p:spPr>
        <p:txBody>
          <a:bodyPr/>
          <a:lstStyle/>
          <a:p>
            <a:endParaRPr lang="it-IT" sz="2000"/>
          </a:p>
        </p:txBody>
      </p:sp>
      <p:sp>
        <p:nvSpPr>
          <p:cNvPr id="15" name="Rettangolo 14">
            <a:extLst>
              <a:ext uri="{FF2B5EF4-FFF2-40B4-BE49-F238E27FC236}">
                <a16:creationId xmlns:a16="http://schemas.microsoft.com/office/drawing/2014/main" id="{867FE50D-F0C0-47DD-86AF-B71A70DB077D}"/>
              </a:ext>
            </a:extLst>
          </p:cNvPr>
          <p:cNvSpPr>
            <a:spLocks noGrp="1"/>
          </p:cNvSpPr>
          <p:nvPr/>
        </p:nvSpPr>
        <p:spPr>
          <a:xfrm>
            <a:off x="9124950" y="1857375"/>
            <a:ext cx="1943100" cy="323850"/>
          </a:xfrm>
          <a:prstGeom prst="rect">
            <a:avLst/>
          </a:prstGeom>
          <a:noFill/>
          <a:ln w="0">
            <a:noFill/>
          </a:ln>
        </p:spPr>
        <p:txBody>
          <a:bodyPr wrap="square" lIns="0" tIns="0" rIns="0" bIns="0" anchor="t">
            <a:normAutofit/>
          </a:bodyPr>
          <a:lstStyle/>
          <a:p>
            <a:pPr algn="ctr">
              <a:lnSpc>
                <a:spcPct val="100000"/>
              </a:lnSpc>
              <a:buNone/>
              <a:defRPr sz="1725" b="1" i="0">
                <a:solidFill>
                  <a:srgbClr val="F7FAFA"/>
                </a:solidFill>
                <a:latin typeface="Nimbus Sans"/>
                <a:ea typeface="Nimbus Sans"/>
                <a:cs typeface="Nimbus Sans"/>
              </a:defRPr>
            </a:pPr>
            <a:r>
              <a:rPr sz="2000" b="1" i="0">
                <a:solidFill>
                  <a:srgbClr val="F7FAFA"/>
                </a:solidFill>
                <a:latin typeface="Nimbus Sans"/>
                <a:ea typeface="Nimbus Sans"/>
                <a:cs typeface="Nimbus Sans"/>
              </a:rPr>
              <a:t>GIGAGREEN</a:t>
            </a:r>
          </a:p>
        </p:txBody>
      </p:sp>
      <p:sp>
        <p:nvSpPr>
          <p:cNvPr id="16" name="Rettangolo 15">
            <a:extLst>
              <a:ext uri="{FF2B5EF4-FFF2-40B4-BE49-F238E27FC236}">
                <a16:creationId xmlns:a16="http://schemas.microsoft.com/office/drawing/2014/main" id="{16B7D11D-FBA4-4EAA-9C3B-3B6F02CB3DC5}"/>
              </a:ext>
            </a:extLst>
          </p:cNvPr>
          <p:cNvSpPr>
            <a:spLocks noGrp="1"/>
          </p:cNvSpPr>
          <p:nvPr/>
        </p:nvSpPr>
        <p:spPr>
          <a:xfrm>
            <a:off x="9124950" y="2295525"/>
            <a:ext cx="1943100" cy="495300"/>
          </a:xfrm>
          <a:prstGeom prst="rect">
            <a:avLst/>
          </a:prstGeom>
          <a:noFill/>
          <a:ln w="0">
            <a:noFill/>
          </a:ln>
        </p:spPr>
        <p:txBody>
          <a:bodyPr wrap="square" lIns="0" tIns="0" rIns="0" bIns="0" anchor="t">
            <a:noAutofit/>
          </a:bodyPr>
          <a:lstStyle/>
          <a:p>
            <a:pPr algn="ctr">
              <a:lnSpc>
                <a:spcPct val="100000"/>
              </a:lnSpc>
              <a:buNone/>
              <a:defRPr sz="1350" b="0" i="0">
                <a:solidFill>
                  <a:srgbClr val="5AD4D8"/>
                </a:solidFill>
                <a:latin typeface="Nimbus Sans"/>
                <a:ea typeface="Nimbus Sans"/>
                <a:cs typeface="Nimbus Sans"/>
              </a:defRPr>
            </a:pPr>
            <a:r>
              <a:rPr sz="2000" b="0" i="0">
                <a:solidFill>
                  <a:srgbClr val="5AD4D8"/>
                </a:solidFill>
                <a:latin typeface="Nimbus Sans"/>
                <a:ea typeface="Nimbus Sans"/>
                <a:cs typeface="Nimbus Sans"/>
              </a:rPr>
              <a:t>manufacturing</a:t>
            </a:r>
          </a:p>
          <a:p>
            <a:pPr algn="ctr">
              <a:lnSpc>
                <a:spcPct val="100000"/>
              </a:lnSpc>
              <a:buNone/>
              <a:defRPr sz="1350" b="0" i="0">
                <a:solidFill>
                  <a:srgbClr val="5AD4D8"/>
                </a:solidFill>
                <a:latin typeface="Nimbus Sans"/>
                <a:ea typeface="Nimbus Sans"/>
                <a:cs typeface="Nimbus Sans"/>
              </a:defRPr>
            </a:pPr>
            <a:r>
              <a:rPr sz="2000" b="0" i="0">
                <a:solidFill>
                  <a:srgbClr val="5AD4D8"/>
                </a:solidFill>
                <a:latin typeface="Nimbus Sans"/>
                <a:ea typeface="Nimbus Sans"/>
                <a:cs typeface="Nimbus Sans"/>
              </a:rPr>
              <a:t>evidence</a:t>
            </a:r>
          </a:p>
        </p:txBody>
      </p:sp>
      <p:sp>
        <p:nvSpPr>
          <p:cNvPr id="17" name="Connettore dritto 16">
            <a:extLst>
              <a:ext uri="{FF2B5EF4-FFF2-40B4-BE49-F238E27FC236}">
                <a16:creationId xmlns:a16="http://schemas.microsoft.com/office/drawing/2014/main" id="{09FD0B73-3EB2-462D-823B-9D46EE78BC8A}"/>
              </a:ext>
            </a:extLst>
          </p:cNvPr>
          <p:cNvSpPr>
            <a:spLocks noGrp="1"/>
          </p:cNvSpPr>
          <p:nvPr/>
        </p:nvSpPr>
        <p:spPr>
          <a:xfrm>
            <a:off x="704850" y="3257550"/>
            <a:ext cx="10572750" cy="0"/>
          </a:xfrm>
          <a:prstGeom prst="line">
            <a:avLst/>
          </a:prstGeom>
          <a:noFill/>
          <a:ln w="9525">
            <a:solidFill>
              <a:srgbClr val="A9BEC5"/>
            </a:solidFill>
            <a:prstDash val="solid"/>
          </a:ln>
        </p:spPr>
        <p:txBody>
          <a:bodyPr/>
          <a:lstStyle/>
          <a:p>
            <a:endParaRPr lang="it-IT" sz="2000"/>
          </a:p>
        </p:txBody>
      </p:sp>
      <p:sp>
        <p:nvSpPr>
          <p:cNvPr id="18" name="Rettangolo 17">
            <a:extLst>
              <a:ext uri="{FF2B5EF4-FFF2-40B4-BE49-F238E27FC236}">
                <a16:creationId xmlns:a16="http://schemas.microsoft.com/office/drawing/2014/main" id="{47595486-2070-492C-9430-F29F508108B2}"/>
              </a:ext>
            </a:extLst>
          </p:cNvPr>
          <p:cNvSpPr>
            <a:spLocks noGrp="1"/>
          </p:cNvSpPr>
          <p:nvPr/>
        </p:nvSpPr>
        <p:spPr>
          <a:xfrm>
            <a:off x="704850" y="3638550"/>
            <a:ext cx="438150" cy="247650"/>
          </a:xfrm>
          <a:prstGeom prst="rect">
            <a:avLst/>
          </a:prstGeom>
          <a:noFill/>
          <a:ln w="0">
            <a:noFill/>
          </a:ln>
        </p:spPr>
        <p:txBody>
          <a:bodyPr wrap="square" lIns="0" tIns="0" rIns="0" bIns="0" anchor="t">
            <a:noAutofit/>
          </a:bodyPr>
          <a:lstStyle/>
          <a:p>
            <a:pPr algn="l">
              <a:lnSpc>
                <a:spcPct val="100000"/>
              </a:lnSpc>
              <a:buNone/>
              <a:defRPr sz="1275" b="1" i="0">
                <a:solidFill>
                  <a:srgbClr val="00A6A6"/>
                </a:solidFill>
                <a:latin typeface="Nimbus Sans"/>
                <a:ea typeface="Nimbus Sans"/>
                <a:cs typeface="Nimbus Sans"/>
              </a:defRPr>
            </a:pPr>
            <a:r>
              <a:rPr sz="2000" b="1" i="0">
                <a:solidFill>
                  <a:srgbClr val="00A6A6"/>
                </a:solidFill>
                <a:latin typeface="Nimbus Sans"/>
                <a:ea typeface="Nimbus Sans"/>
                <a:cs typeface="Nimbus Sans"/>
              </a:rPr>
              <a:t>01</a:t>
            </a:r>
          </a:p>
        </p:txBody>
      </p:sp>
      <p:sp>
        <p:nvSpPr>
          <p:cNvPr id="19" name="Rettangolo 18">
            <a:extLst>
              <a:ext uri="{FF2B5EF4-FFF2-40B4-BE49-F238E27FC236}">
                <a16:creationId xmlns:a16="http://schemas.microsoft.com/office/drawing/2014/main" id="{240DDEBD-A8F7-4724-A338-1A8B110B6C10}"/>
              </a:ext>
            </a:extLst>
          </p:cNvPr>
          <p:cNvSpPr>
            <a:spLocks noGrp="1"/>
          </p:cNvSpPr>
          <p:nvPr/>
        </p:nvSpPr>
        <p:spPr>
          <a:xfrm>
            <a:off x="609600" y="4019551"/>
            <a:ext cx="2426970" cy="361950"/>
          </a:xfrm>
          <a:prstGeom prst="rect">
            <a:avLst/>
          </a:prstGeom>
          <a:noFill/>
          <a:ln w="0">
            <a:noFill/>
          </a:ln>
        </p:spPr>
        <p:txBody>
          <a:bodyPr wrap="square" lIns="0" tIns="0" rIns="0" bIns="0" anchor="t">
            <a:noAutofit/>
          </a:bodyPr>
          <a:lstStyle/>
          <a:p>
            <a:pPr algn="l">
              <a:lnSpc>
                <a:spcPct val="100000"/>
              </a:lnSpc>
              <a:buNone/>
              <a:defRPr sz="1200" b="1" i="0">
                <a:solidFill>
                  <a:srgbClr val="071B2E"/>
                </a:solidFill>
                <a:latin typeface="Nimbus Sans"/>
                <a:ea typeface="Nimbus Sans"/>
                <a:cs typeface="Nimbus Sans"/>
              </a:defRPr>
            </a:pPr>
            <a:r>
              <a:rPr sz="2000" b="1" i="0" dirty="0">
                <a:solidFill>
                  <a:srgbClr val="071B2E"/>
                </a:solidFill>
                <a:latin typeface="Nimbus Sans"/>
                <a:ea typeface="Nimbus Sans"/>
                <a:cs typeface="Nimbus Sans"/>
              </a:rPr>
              <a:t>PROCESS WINDOW</a:t>
            </a:r>
          </a:p>
        </p:txBody>
      </p:sp>
      <p:sp>
        <p:nvSpPr>
          <p:cNvPr id="20" name="Rettangolo 19">
            <a:extLst>
              <a:ext uri="{FF2B5EF4-FFF2-40B4-BE49-F238E27FC236}">
                <a16:creationId xmlns:a16="http://schemas.microsoft.com/office/drawing/2014/main" id="{C0D56366-5CFF-4CC4-9C97-0FDF0B39EF81}"/>
              </a:ext>
            </a:extLst>
          </p:cNvPr>
          <p:cNvSpPr>
            <a:spLocks noGrp="1"/>
          </p:cNvSpPr>
          <p:nvPr/>
        </p:nvSpPr>
        <p:spPr>
          <a:xfrm>
            <a:off x="704850" y="4495800"/>
            <a:ext cx="1866900" cy="552450"/>
          </a:xfrm>
          <a:prstGeom prst="rect">
            <a:avLst/>
          </a:prstGeom>
          <a:noFill/>
          <a:ln w="0">
            <a:noFill/>
          </a:ln>
        </p:spPr>
        <p:txBody>
          <a:bodyPr wrap="square" lIns="0" tIns="0" rIns="0" bIns="0" anchor="t">
            <a:noAutofit/>
          </a:bodyPr>
          <a:lstStyle/>
          <a:p>
            <a:pPr algn="l">
              <a:lnSpc>
                <a:spcPct val="105000"/>
              </a:lnSpc>
              <a:buNone/>
              <a:defRPr sz="1200" b="0" i="0">
                <a:solidFill>
                  <a:srgbClr val="5F7280"/>
                </a:solidFill>
                <a:latin typeface="Nimbus Sans"/>
                <a:ea typeface="Nimbus Sans"/>
                <a:cs typeface="Nimbus Sans"/>
              </a:defRPr>
            </a:pPr>
            <a:r>
              <a:rPr sz="2000" b="0" i="0">
                <a:solidFill>
                  <a:srgbClr val="5F7280"/>
                </a:solidFill>
                <a:latin typeface="Nimbus Sans"/>
                <a:ea typeface="Nimbus Sans"/>
                <a:cs typeface="Nimbus Sans"/>
              </a:rPr>
              <a:t>reproducibility and tolerances</a:t>
            </a:r>
          </a:p>
        </p:txBody>
      </p:sp>
      <p:sp>
        <p:nvSpPr>
          <p:cNvPr id="21" name="Rettangolo 20">
            <a:extLst>
              <a:ext uri="{FF2B5EF4-FFF2-40B4-BE49-F238E27FC236}">
                <a16:creationId xmlns:a16="http://schemas.microsoft.com/office/drawing/2014/main" id="{58F9E4B7-F581-481C-9A02-599712553F29}"/>
              </a:ext>
            </a:extLst>
          </p:cNvPr>
          <p:cNvSpPr>
            <a:spLocks noGrp="1"/>
          </p:cNvSpPr>
          <p:nvPr/>
        </p:nvSpPr>
        <p:spPr>
          <a:xfrm>
            <a:off x="2819400" y="3638550"/>
            <a:ext cx="438150" cy="247650"/>
          </a:xfrm>
          <a:prstGeom prst="rect">
            <a:avLst/>
          </a:prstGeom>
          <a:noFill/>
          <a:ln w="0">
            <a:noFill/>
          </a:ln>
        </p:spPr>
        <p:txBody>
          <a:bodyPr wrap="square" lIns="0" tIns="0" rIns="0" bIns="0" anchor="t">
            <a:noAutofit/>
          </a:bodyPr>
          <a:lstStyle/>
          <a:p>
            <a:pPr algn="l">
              <a:lnSpc>
                <a:spcPct val="100000"/>
              </a:lnSpc>
              <a:buNone/>
              <a:defRPr sz="1275" b="1" i="0">
                <a:solidFill>
                  <a:srgbClr val="00A6A6"/>
                </a:solidFill>
                <a:latin typeface="Nimbus Sans"/>
                <a:ea typeface="Nimbus Sans"/>
                <a:cs typeface="Nimbus Sans"/>
              </a:defRPr>
            </a:pPr>
            <a:r>
              <a:rPr sz="2000" b="1" i="0">
                <a:solidFill>
                  <a:srgbClr val="00A6A6"/>
                </a:solidFill>
                <a:latin typeface="Nimbus Sans"/>
                <a:ea typeface="Nimbus Sans"/>
                <a:cs typeface="Nimbus Sans"/>
              </a:rPr>
              <a:t>02</a:t>
            </a:r>
          </a:p>
        </p:txBody>
      </p:sp>
      <p:sp>
        <p:nvSpPr>
          <p:cNvPr id="22" name="Rettangolo 21">
            <a:extLst>
              <a:ext uri="{FF2B5EF4-FFF2-40B4-BE49-F238E27FC236}">
                <a16:creationId xmlns:a16="http://schemas.microsoft.com/office/drawing/2014/main" id="{D0D7E95B-BAC9-409B-B902-F600DB3684BA}"/>
              </a:ext>
            </a:extLst>
          </p:cNvPr>
          <p:cNvSpPr>
            <a:spLocks noGrp="1"/>
          </p:cNvSpPr>
          <p:nvPr/>
        </p:nvSpPr>
        <p:spPr>
          <a:xfrm>
            <a:off x="2819400" y="4010025"/>
            <a:ext cx="1866900" cy="361950"/>
          </a:xfrm>
          <a:prstGeom prst="rect">
            <a:avLst/>
          </a:prstGeom>
          <a:noFill/>
          <a:ln w="0">
            <a:noFill/>
          </a:ln>
        </p:spPr>
        <p:txBody>
          <a:bodyPr wrap="square" lIns="0" tIns="0" rIns="0" bIns="0" anchor="t">
            <a:normAutofit/>
          </a:bodyPr>
          <a:lstStyle/>
          <a:p>
            <a:pPr algn="l">
              <a:lnSpc>
                <a:spcPct val="100000"/>
              </a:lnSpc>
              <a:buNone/>
              <a:defRPr sz="1350"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AUTOMATION</a:t>
            </a:r>
          </a:p>
        </p:txBody>
      </p:sp>
      <p:sp>
        <p:nvSpPr>
          <p:cNvPr id="23" name="Rettangolo 22">
            <a:extLst>
              <a:ext uri="{FF2B5EF4-FFF2-40B4-BE49-F238E27FC236}">
                <a16:creationId xmlns:a16="http://schemas.microsoft.com/office/drawing/2014/main" id="{D3BF8C4A-5F33-4D0B-BEBD-2DF7B706CC88}"/>
              </a:ext>
            </a:extLst>
          </p:cNvPr>
          <p:cNvSpPr>
            <a:spLocks noGrp="1"/>
          </p:cNvSpPr>
          <p:nvPr/>
        </p:nvSpPr>
        <p:spPr>
          <a:xfrm>
            <a:off x="2819400" y="4495800"/>
            <a:ext cx="1866900" cy="552450"/>
          </a:xfrm>
          <a:prstGeom prst="rect">
            <a:avLst/>
          </a:prstGeom>
          <a:noFill/>
          <a:ln w="0">
            <a:noFill/>
          </a:ln>
        </p:spPr>
        <p:txBody>
          <a:bodyPr wrap="square" lIns="0" tIns="0" rIns="0" bIns="0" anchor="t">
            <a:noAutofit/>
          </a:bodyPr>
          <a:lstStyle/>
          <a:p>
            <a:pPr algn="l">
              <a:lnSpc>
                <a:spcPct val="105000"/>
              </a:lnSpc>
              <a:buNone/>
              <a:defRPr sz="1200" b="0" i="0">
                <a:solidFill>
                  <a:srgbClr val="5F7280"/>
                </a:solidFill>
                <a:latin typeface="Nimbus Sans"/>
                <a:ea typeface="Nimbus Sans"/>
                <a:cs typeface="Nimbus Sans"/>
              </a:defRPr>
            </a:pPr>
            <a:r>
              <a:rPr sz="2000" b="0" i="0">
                <a:solidFill>
                  <a:srgbClr val="5F7280"/>
                </a:solidFill>
                <a:latin typeface="Nimbus Sans"/>
                <a:ea typeface="Nimbus Sans"/>
                <a:cs typeface="Nimbus Sans"/>
              </a:rPr>
              <a:t>quality and in-line control</a:t>
            </a:r>
          </a:p>
        </p:txBody>
      </p:sp>
      <p:sp>
        <p:nvSpPr>
          <p:cNvPr id="24" name="Rettangolo 23">
            <a:extLst>
              <a:ext uri="{FF2B5EF4-FFF2-40B4-BE49-F238E27FC236}">
                <a16:creationId xmlns:a16="http://schemas.microsoft.com/office/drawing/2014/main" id="{C3B68692-FC08-40D6-AD75-95ED9B9EA964}"/>
              </a:ext>
            </a:extLst>
          </p:cNvPr>
          <p:cNvSpPr>
            <a:spLocks noGrp="1"/>
          </p:cNvSpPr>
          <p:nvPr/>
        </p:nvSpPr>
        <p:spPr>
          <a:xfrm>
            <a:off x="4933950" y="3638550"/>
            <a:ext cx="438150" cy="247650"/>
          </a:xfrm>
          <a:prstGeom prst="rect">
            <a:avLst/>
          </a:prstGeom>
          <a:noFill/>
          <a:ln w="0">
            <a:noFill/>
          </a:ln>
        </p:spPr>
        <p:txBody>
          <a:bodyPr wrap="square" lIns="0" tIns="0" rIns="0" bIns="0" anchor="t">
            <a:noAutofit/>
          </a:bodyPr>
          <a:lstStyle/>
          <a:p>
            <a:pPr algn="l">
              <a:lnSpc>
                <a:spcPct val="100000"/>
              </a:lnSpc>
              <a:buNone/>
              <a:defRPr sz="1275" b="1" i="0">
                <a:solidFill>
                  <a:srgbClr val="00A6A6"/>
                </a:solidFill>
                <a:latin typeface="Nimbus Sans"/>
                <a:ea typeface="Nimbus Sans"/>
                <a:cs typeface="Nimbus Sans"/>
              </a:defRPr>
            </a:pPr>
            <a:r>
              <a:rPr sz="2000" b="1" i="0">
                <a:solidFill>
                  <a:srgbClr val="00A6A6"/>
                </a:solidFill>
                <a:latin typeface="Nimbus Sans"/>
                <a:ea typeface="Nimbus Sans"/>
                <a:cs typeface="Nimbus Sans"/>
              </a:rPr>
              <a:t>03</a:t>
            </a:r>
          </a:p>
        </p:txBody>
      </p:sp>
      <p:sp>
        <p:nvSpPr>
          <p:cNvPr id="25" name="Rettangolo 24">
            <a:extLst>
              <a:ext uri="{FF2B5EF4-FFF2-40B4-BE49-F238E27FC236}">
                <a16:creationId xmlns:a16="http://schemas.microsoft.com/office/drawing/2014/main" id="{8166CB65-1DE6-435D-8D81-0B041FFC7A94}"/>
              </a:ext>
            </a:extLst>
          </p:cNvPr>
          <p:cNvSpPr>
            <a:spLocks noGrp="1"/>
          </p:cNvSpPr>
          <p:nvPr/>
        </p:nvSpPr>
        <p:spPr>
          <a:xfrm>
            <a:off x="4933950" y="4010025"/>
            <a:ext cx="1866900" cy="361950"/>
          </a:xfrm>
          <a:prstGeom prst="rect">
            <a:avLst/>
          </a:prstGeom>
          <a:noFill/>
          <a:ln w="0">
            <a:noFill/>
          </a:ln>
        </p:spPr>
        <p:txBody>
          <a:bodyPr wrap="square" lIns="0" tIns="0" rIns="0" bIns="0" anchor="t">
            <a:normAutofit/>
          </a:bodyPr>
          <a:lstStyle/>
          <a:p>
            <a:pPr algn="l">
              <a:lnSpc>
                <a:spcPct val="100000"/>
              </a:lnSpc>
              <a:buNone/>
              <a:defRPr sz="1350"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DIGITAL TWIN</a:t>
            </a:r>
          </a:p>
        </p:txBody>
      </p:sp>
      <p:sp>
        <p:nvSpPr>
          <p:cNvPr id="26" name="Rettangolo 25">
            <a:extLst>
              <a:ext uri="{FF2B5EF4-FFF2-40B4-BE49-F238E27FC236}">
                <a16:creationId xmlns:a16="http://schemas.microsoft.com/office/drawing/2014/main" id="{4C727A2B-4605-444D-B607-6394D1B09D25}"/>
              </a:ext>
            </a:extLst>
          </p:cNvPr>
          <p:cNvSpPr>
            <a:spLocks noGrp="1"/>
          </p:cNvSpPr>
          <p:nvPr/>
        </p:nvSpPr>
        <p:spPr>
          <a:xfrm>
            <a:off x="4933950" y="4495800"/>
            <a:ext cx="1866900" cy="552450"/>
          </a:xfrm>
          <a:prstGeom prst="rect">
            <a:avLst/>
          </a:prstGeom>
          <a:noFill/>
          <a:ln w="0">
            <a:noFill/>
          </a:ln>
        </p:spPr>
        <p:txBody>
          <a:bodyPr wrap="square" lIns="0" tIns="0" rIns="0" bIns="0" anchor="t">
            <a:noAutofit/>
          </a:bodyPr>
          <a:lstStyle/>
          <a:p>
            <a:pPr algn="l">
              <a:lnSpc>
                <a:spcPct val="105000"/>
              </a:lnSpc>
              <a:buNone/>
              <a:defRPr sz="1200" b="0" i="0">
                <a:solidFill>
                  <a:srgbClr val="5F7280"/>
                </a:solidFill>
                <a:latin typeface="Nimbus Sans"/>
                <a:ea typeface="Nimbus Sans"/>
                <a:cs typeface="Nimbus Sans"/>
              </a:defRPr>
            </a:pPr>
            <a:r>
              <a:rPr sz="2000" b="0" i="0">
                <a:solidFill>
                  <a:srgbClr val="5F7280"/>
                </a:solidFill>
                <a:latin typeface="Nimbus Sans"/>
                <a:ea typeface="Nimbus Sans"/>
                <a:cs typeface="Nimbus Sans"/>
              </a:rPr>
              <a:t>reusable data and models</a:t>
            </a:r>
          </a:p>
        </p:txBody>
      </p:sp>
      <p:sp>
        <p:nvSpPr>
          <p:cNvPr id="27" name="Rettangolo 26">
            <a:extLst>
              <a:ext uri="{FF2B5EF4-FFF2-40B4-BE49-F238E27FC236}">
                <a16:creationId xmlns:a16="http://schemas.microsoft.com/office/drawing/2014/main" id="{52E83E7E-3B2F-4208-8FB9-188EB469E643}"/>
              </a:ext>
            </a:extLst>
          </p:cNvPr>
          <p:cNvSpPr>
            <a:spLocks noGrp="1"/>
          </p:cNvSpPr>
          <p:nvPr/>
        </p:nvSpPr>
        <p:spPr>
          <a:xfrm>
            <a:off x="7048500" y="3638550"/>
            <a:ext cx="438150" cy="247650"/>
          </a:xfrm>
          <a:prstGeom prst="rect">
            <a:avLst/>
          </a:prstGeom>
          <a:noFill/>
          <a:ln w="0">
            <a:noFill/>
          </a:ln>
        </p:spPr>
        <p:txBody>
          <a:bodyPr wrap="square" lIns="0" tIns="0" rIns="0" bIns="0" anchor="t">
            <a:noAutofit/>
          </a:bodyPr>
          <a:lstStyle/>
          <a:p>
            <a:pPr algn="l">
              <a:lnSpc>
                <a:spcPct val="100000"/>
              </a:lnSpc>
              <a:buNone/>
              <a:defRPr sz="1275" b="1" i="0">
                <a:solidFill>
                  <a:srgbClr val="00A6A6"/>
                </a:solidFill>
                <a:latin typeface="Nimbus Sans"/>
                <a:ea typeface="Nimbus Sans"/>
                <a:cs typeface="Nimbus Sans"/>
              </a:defRPr>
            </a:pPr>
            <a:r>
              <a:rPr sz="2000" b="1" i="0">
                <a:solidFill>
                  <a:srgbClr val="00A6A6"/>
                </a:solidFill>
                <a:latin typeface="Nimbus Sans"/>
                <a:ea typeface="Nimbus Sans"/>
                <a:cs typeface="Nimbus Sans"/>
              </a:rPr>
              <a:t>04</a:t>
            </a:r>
          </a:p>
        </p:txBody>
      </p:sp>
      <p:sp>
        <p:nvSpPr>
          <p:cNvPr id="28" name="Rettangolo 27">
            <a:extLst>
              <a:ext uri="{FF2B5EF4-FFF2-40B4-BE49-F238E27FC236}">
                <a16:creationId xmlns:a16="http://schemas.microsoft.com/office/drawing/2014/main" id="{6BC04CF5-DCD0-4F8D-AB73-136470E6A448}"/>
              </a:ext>
            </a:extLst>
          </p:cNvPr>
          <p:cNvSpPr>
            <a:spLocks noGrp="1"/>
          </p:cNvSpPr>
          <p:nvPr/>
        </p:nvSpPr>
        <p:spPr>
          <a:xfrm>
            <a:off x="7048500" y="4010025"/>
            <a:ext cx="1866900" cy="361950"/>
          </a:xfrm>
          <a:prstGeom prst="rect">
            <a:avLst/>
          </a:prstGeom>
          <a:noFill/>
          <a:ln w="0">
            <a:noFill/>
          </a:ln>
        </p:spPr>
        <p:txBody>
          <a:bodyPr wrap="square" lIns="0" tIns="0" rIns="0" bIns="0" anchor="t">
            <a:normAutofit/>
          </a:bodyPr>
          <a:lstStyle/>
          <a:p>
            <a:pPr algn="l">
              <a:lnSpc>
                <a:spcPct val="100000"/>
              </a:lnSpc>
              <a:buNone/>
              <a:defRPr sz="1350" b="1" i="0">
                <a:solidFill>
                  <a:srgbClr val="071B2E"/>
                </a:solidFill>
                <a:latin typeface="Nimbus Sans"/>
                <a:ea typeface="Nimbus Sans"/>
                <a:cs typeface="Nimbus Sans"/>
              </a:defRPr>
            </a:pPr>
            <a:r>
              <a:rPr sz="2000" b="1" i="0">
                <a:solidFill>
                  <a:srgbClr val="071B2E"/>
                </a:solidFill>
                <a:latin typeface="Nimbus Sans"/>
                <a:ea typeface="Nimbus Sans"/>
                <a:cs typeface="Nimbus Sans"/>
              </a:rPr>
              <a:t>LCA + TEA</a:t>
            </a:r>
          </a:p>
        </p:txBody>
      </p:sp>
      <p:sp>
        <p:nvSpPr>
          <p:cNvPr id="29" name="Rettangolo 28">
            <a:extLst>
              <a:ext uri="{FF2B5EF4-FFF2-40B4-BE49-F238E27FC236}">
                <a16:creationId xmlns:a16="http://schemas.microsoft.com/office/drawing/2014/main" id="{F9552D28-60DE-4750-B569-ABE0A99FCEF2}"/>
              </a:ext>
            </a:extLst>
          </p:cNvPr>
          <p:cNvSpPr>
            <a:spLocks noGrp="1"/>
          </p:cNvSpPr>
          <p:nvPr/>
        </p:nvSpPr>
        <p:spPr>
          <a:xfrm>
            <a:off x="7048500" y="4495800"/>
            <a:ext cx="1866900" cy="552450"/>
          </a:xfrm>
          <a:prstGeom prst="rect">
            <a:avLst/>
          </a:prstGeom>
          <a:noFill/>
          <a:ln w="0">
            <a:noFill/>
          </a:ln>
        </p:spPr>
        <p:txBody>
          <a:bodyPr wrap="square" lIns="0" tIns="0" rIns="0" bIns="0" anchor="t">
            <a:noAutofit/>
          </a:bodyPr>
          <a:lstStyle/>
          <a:p>
            <a:pPr algn="l">
              <a:lnSpc>
                <a:spcPct val="105000"/>
              </a:lnSpc>
              <a:buNone/>
              <a:defRPr sz="1200" b="0" i="0">
                <a:solidFill>
                  <a:srgbClr val="5F7280"/>
                </a:solidFill>
                <a:latin typeface="Nimbus Sans"/>
                <a:ea typeface="Nimbus Sans"/>
                <a:cs typeface="Nimbus Sans"/>
              </a:defRPr>
            </a:pPr>
            <a:r>
              <a:rPr sz="2000" b="0" i="0">
                <a:solidFill>
                  <a:srgbClr val="5F7280"/>
                </a:solidFill>
                <a:latin typeface="Nimbus Sans"/>
                <a:ea typeface="Nimbus Sans"/>
                <a:cs typeface="Nimbus Sans"/>
              </a:rPr>
              <a:t>verifiable impact and cost</a:t>
            </a:r>
          </a:p>
        </p:txBody>
      </p:sp>
      <p:sp>
        <p:nvSpPr>
          <p:cNvPr id="30" name="Rettangolo 29">
            <a:extLst>
              <a:ext uri="{FF2B5EF4-FFF2-40B4-BE49-F238E27FC236}">
                <a16:creationId xmlns:a16="http://schemas.microsoft.com/office/drawing/2014/main" id="{57DCC400-ABA3-45AD-A58E-67B61A843D37}"/>
              </a:ext>
            </a:extLst>
          </p:cNvPr>
          <p:cNvSpPr>
            <a:spLocks noGrp="1"/>
          </p:cNvSpPr>
          <p:nvPr/>
        </p:nvSpPr>
        <p:spPr>
          <a:xfrm>
            <a:off x="9163050" y="3638550"/>
            <a:ext cx="438150" cy="247650"/>
          </a:xfrm>
          <a:prstGeom prst="rect">
            <a:avLst/>
          </a:prstGeom>
          <a:noFill/>
          <a:ln w="0">
            <a:noFill/>
          </a:ln>
        </p:spPr>
        <p:txBody>
          <a:bodyPr wrap="square" lIns="0" tIns="0" rIns="0" bIns="0" anchor="t">
            <a:noAutofit/>
          </a:bodyPr>
          <a:lstStyle/>
          <a:p>
            <a:pPr algn="l">
              <a:lnSpc>
                <a:spcPct val="100000"/>
              </a:lnSpc>
              <a:buNone/>
              <a:defRPr sz="1275" b="1" i="0">
                <a:solidFill>
                  <a:srgbClr val="00A6A6"/>
                </a:solidFill>
                <a:latin typeface="Nimbus Sans"/>
                <a:ea typeface="Nimbus Sans"/>
                <a:cs typeface="Nimbus Sans"/>
              </a:defRPr>
            </a:pPr>
            <a:r>
              <a:rPr sz="2000" b="1" i="0">
                <a:solidFill>
                  <a:srgbClr val="00A6A6"/>
                </a:solidFill>
                <a:latin typeface="Nimbus Sans"/>
                <a:ea typeface="Nimbus Sans"/>
                <a:cs typeface="Nimbus Sans"/>
              </a:rPr>
              <a:t>05</a:t>
            </a:r>
          </a:p>
        </p:txBody>
      </p:sp>
      <p:sp>
        <p:nvSpPr>
          <p:cNvPr id="31" name="Rettangolo 30">
            <a:extLst>
              <a:ext uri="{FF2B5EF4-FFF2-40B4-BE49-F238E27FC236}">
                <a16:creationId xmlns:a16="http://schemas.microsoft.com/office/drawing/2014/main" id="{E087E192-DD3C-461A-8A3F-B8F165F0AE32}"/>
              </a:ext>
            </a:extLst>
          </p:cNvPr>
          <p:cNvSpPr>
            <a:spLocks noGrp="1"/>
          </p:cNvSpPr>
          <p:nvPr/>
        </p:nvSpPr>
        <p:spPr>
          <a:xfrm>
            <a:off x="9163050" y="4010025"/>
            <a:ext cx="2324100" cy="361950"/>
          </a:xfrm>
          <a:prstGeom prst="rect">
            <a:avLst/>
          </a:prstGeom>
          <a:noFill/>
          <a:ln w="0">
            <a:noFill/>
          </a:ln>
        </p:spPr>
        <p:txBody>
          <a:bodyPr wrap="square" lIns="0" tIns="0" rIns="0" bIns="0" anchor="t">
            <a:noAutofit/>
          </a:bodyPr>
          <a:lstStyle/>
          <a:p>
            <a:pPr algn="l">
              <a:lnSpc>
                <a:spcPct val="100000"/>
              </a:lnSpc>
              <a:buNone/>
              <a:defRPr sz="1200" b="1" i="0">
                <a:solidFill>
                  <a:srgbClr val="071B2E"/>
                </a:solidFill>
                <a:latin typeface="Nimbus Sans"/>
                <a:ea typeface="Nimbus Sans"/>
                <a:cs typeface="Nimbus Sans"/>
              </a:defRPr>
            </a:pPr>
            <a:r>
              <a:rPr sz="2000" b="1" i="0" dirty="0">
                <a:solidFill>
                  <a:srgbClr val="071B2E"/>
                </a:solidFill>
                <a:latin typeface="Nimbus Sans"/>
                <a:ea typeface="Nimbus Sans"/>
                <a:cs typeface="Nimbus Sans"/>
              </a:rPr>
              <a:t>SKILLS + STANDARDS</a:t>
            </a:r>
          </a:p>
        </p:txBody>
      </p:sp>
      <p:sp>
        <p:nvSpPr>
          <p:cNvPr id="32" name="Rettangolo 31">
            <a:extLst>
              <a:ext uri="{FF2B5EF4-FFF2-40B4-BE49-F238E27FC236}">
                <a16:creationId xmlns:a16="http://schemas.microsoft.com/office/drawing/2014/main" id="{80F6FE0C-8FC8-4A85-A1EC-6854C1D71373}"/>
              </a:ext>
            </a:extLst>
          </p:cNvPr>
          <p:cNvSpPr>
            <a:spLocks noGrp="1"/>
          </p:cNvSpPr>
          <p:nvPr/>
        </p:nvSpPr>
        <p:spPr>
          <a:xfrm>
            <a:off x="9163050" y="4495800"/>
            <a:ext cx="1866900" cy="552450"/>
          </a:xfrm>
          <a:prstGeom prst="rect">
            <a:avLst/>
          </a:prstGeom>
          <a:noFill/>
          <a:ln w="0">
            <a:noFill/>
          </a:ln>
        </p:spPr>
        <p:txBody>
          <a:bodyPr wrap="square" lIns="0" tIns="0" rIns="0" bIns="0" anchor="t">
            <a:noAutofit/>
          </a:bodyPr>
          <a:lstStyle/>
          <a:p>
            <a:pPr algn="l">
              <a:lnSpc>
                <a:spcPct val="105000"/>
              </a:lnSpc>
              <a:buNone/>
              <a:defRPr sz="1200" b="0" i="0">
                <a:solidFill>
                  <a:srgbClr val="5F7280"/>
                </a:solidFill>
                <a:latin typeface="Nimbus Sans"/>
                <a:ea typeface="Nimbus Sans"/>
                <a:cs typeface="Nimbus Sans"/>
              </a:defRPr>
            </a:pPr>
            <a:r>
              <a:rPr sz="2000" b="0" i="0">
                <a:solidFill>
                  <a:srgbClr val="5F7280"/>
                </a:solidFill>
                <a:latin typeface="Nimbus Sans"/>
                <a:ea typeface="Nimbus Sans"/>
                <a:cs typeface="Nimbus Sans"/>
              </a:rPr>
              <a:t>people and a shared language</a:t>
            </a:r>
          </a:p>
        </p:txBody>
      </p:sp>
      <p:sp>
        <p:nvSpPr>
          <p:cNvPr id="33" name="Rettangolo con angoli arrotondati 32">
            <a:extLst>
              <a:ext uri="{FF2B5EF4-FFF2-40B4-BE49-F238E27FC236}">
                <a16:creationId xmlns:a16="http://schemas.microsoft.com/office/drawing/2014/main" id="{FF66F01F-A0DC-41D4-B0A7-2F58D6210A91}"/>
              </a:ext>
            </a:extLst>
          </p:cNvPr>
          <p:cNvSpPr>
            <a:spLocks noGrp="1"/>
          </p:cNvSpPr>
          <p:nvPr/>
        </p:nvSpPr>
        <p:spPr>
          <a:xfrm>
            <a:off x="1676400" y="5334000"/>
            <a:ext cx="8839200" cy="685800"/>
          </a:xfrm>
          <a:prstGeom prst="roundRect">
            <a:avLst>
              <a:gd name="adj" fmla="val 25000"/>
            </a:avLst>
          </a:prstGeom>
          <a:solidFill>
            <a:srgbClr val="DFF2EC"/>
          </a:solidFill>
          <a:ln w="0">
            <a:noFill/>
          </a:ln>
        </p:spPr>
        <p:txBody>
          <a:bodyPr/>
          <a:lstStyle/>
          <a:p>
            <a:endParaRPr lang="it-IT"/>
          </a:p>
        </p:txBody>
      </p:sp>
      <p:sp>
        <p:nvSpPr>
          <p:cNvPr id="34" name="Rettangolo 33">
            <a:extLst>
              <a:ext uri="{FF2B5EF4-FFF2-40B4-BE49-F238E27FC236}">
                <a16:creationId xmlns:a16="http://schemas.microsoft.com/office/drawing/2014/main" id="{2BD17C59-8DF2-4C35-B811-ED386B4650A6}"/>
              </a:ext>
            </a:extLst>
          </p:cNvPr>
          <p:cNvSpPr>
            <a:spLocks noGrp="1"/>
          </p:cNvSpPr>
          <p:nvPr/>
        </p:nvSpPr>
        <p:spPr>
          <a:xfrm>
            <a:off x="1943100" y="5524500"/>
            <a:ext cx="8305800" cy="323850"/>
          </a:xfrm>
          <a:prstGeom prst="rect">
            <a:avLst/>
          </a:prstGeom>
          <a:noFill/>
          <a:ln w="0">
            <a:noFill/>
          </a:ln>
        </p:spPr>
        <p:txBody>
          <a:bodyPr wrap="square" lIns="0" tIns="0" rIns="0" bIns="0" anchor="t">
            <a:normAutofit/>
          </a:bodyPr>
          <a:lstStyle/>
          <a:p>
            <a:pPr algn="ctr">
              <a:lnSpc>
                <a:spcPct val="100000"/>
              </a:lnSpc>
              <a:buNone/>
              <a:defRPr sz="1650" b="1" i="0">
                <a:solidFill>
                  <a:srgbClr val="071B2E"/>
                </a:solidFill>
                <a:latin typeface="Nimbus Sans"/>
                <a:ea typeface="Nimbus Sans"/>
                <a:cs typeface="Nimbus Sans"/>
              </a:defRPr>
            </a:pPr>
            <a:r>
              <a:rPr sz="1650" b="1" i="0">
                <a:solidFill>
                  <a:srgbClr val="071B2E"/>
                </a:solidFill>
                <a:latin typeface="Nimbus Sans"/>
                <a:ea typeface="Nimbus Sans"/>
                <a:cs typeface="Nimbus Sans"/>
              </a:rPr>
              <a:t>BATT-BRIDGE makes this evidence visible, comparable and reusable.</a:t>
            </a:r>
          </a:p>
        </p:txBody>
      </p:sp>
      <p:sp>
        <p:nvSpPr>
          <p:cNvPr id="35" name="Connettore dritto 34">
            <a:extLst>
              <a:ext uri="{FF2B5EF4-FFF2-40B4-BE49-F238E27FC236}">
                <a16:creationId xmlns:a16="http://schemas.microsoft.com/office/drawing/2014/main" id="{E09A2339-D3AD-452E-A474-3C5A57042CD7}"/>
              </a:ext>
            </a:extLst>
          </p:cNvPr>
          <p:cNvSpPr>
            <a:spLocks noGrp="1"/>
          </p:cNvSpPr>
          <p:nvPr/>
        </p:nvSpPr>
        <p:spPr>
          <a:xfrm>
            <a:off x="609600" y="6467475"/>
            <a:ext cx="10972800" cy="0"/>
          </a:xfrm>
          <a:prstGeom prst="line">
            <a:avLst/>
          </a:prstGeom>
          <a:noFill/>
          <a:ln w="9525">
            <a:solidFill>
              <a:srgbClr val="7A919C">
                <a:alpha val="35000"/>
              </a:srgbClr>
            </a:solidFill>
            <a:prstDash val="solid"/>
          </a:ln>
        </p:spPr>
        <p:txBody>
          <a:bodyPr/>
          <a:lstStyle/>
          <a:p>
            <a:endParaRPr lang="it-IT"/>
          </a:p>
        </p:txBody>
      </p:sp>
      <p:sp>
        <p:nvSpPr>
          <p:cNvPr id="36" name="Rettangolo 35">
            <a:extLst>
              <a:ext uri="{FF2B5EF4-FFF2-40B4-BE49-F238E27FC236}">
                <a16:creationId xmlns:a16="http://schemas.microsoft.com/office/drawing/2014/main" id="{7AE4CD5D-7FA7-4E10-8674-12B6BD2FB97A}"/>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5F7280"/>
                </a:solidFill>
                <a:latin typeface="Nimbus Sans"/>
                <a:ea typeface="Nimbus Sans"/>
                <a:cs typeface="Nimbus Sans"/>
              </a:defRPr>
            </a:pPr>
            <a:r>
              <a:rPr sz="825" b="1" i="0">
                <a:solidFill>
                  <a:srgbClr val="5F7280"/>
                </a:solidFill>
                <a:latin typeface="Nimbus Sans"/>
                <a:ea typeface="Nimbus Sans"/>
                <a:cs typeface="Nimbus Sans"/>
              </a:rPr>
              <a:t>BATT-BRIDGE × GIGAGREEN</a:t>
            </a:r>
          </a:p>
        </p:txBody>
      </p:sp>
      <p:sp>
        <p:nvSpPr>
          <p:cNvPr id="37" name="Rettangolo 36">
            <a:extLst>
              <a:ext uri="{FF2B5EF4-FFF2-40B4-BE49-F238E27FC236}">
                <a16:creationId xmlns:a16="http://schemas.microsoft.com/office/drawing/2014/main" id="{90ACBCCE-F67E-4562-8FDC-87149F18C3AC}"/>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00A6A6"/>
                </a:solidFill>
                <a:latin typeface="Nimbus Sans"/>
                <a:ea typeface="Nimbus Sans"/>
                <a:cs typeface="Nimbus Sans"/>
              </a:defRPr>
            </a:pPr>
            <a:r>
              <a:rPr sz="900" b="1" i="0">
                <a:solidFill>
                  <a:srgbClr val="00A6A6"/>
                </a:solidFill>
                <a:latin typeface="Nimbus Sans"/>
                <a:ea typeface="Nimbus Sans"/>
                <a:cs typeface="Nimbus Sans"/>
              </a:rPr>
              <a:t>14</a:t>
            </a:r>
          </a:p>
        </p:txBody>
      </p:sp>
    </p:spTree>
    <p:extLst>
      <p:ext uri="{BB962C8B-B14F-4D97-AF65-F5344CB8AC3E}">
        <p14:creationId xmlns:p14="http://schemas.microsoft.com/office/powerpoint/2010/main" val="146883494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ttangolo arrotondato 32">
            <a:extLst>
              <a:ext uri="{FF2B5EF4-FFF2-40B4-BE49-F238E27FC236}">
                <a16:creationId xmlns:a16="http://schemas.microsoft.com/office/drawing/2014/main" id="{3C754DCA-3E46-7842-EE7E-147B894A755E}"/>
              </a:ext>
            </a:extLst>
          </p:cNvPr>
          <p:cNvSpPr/>
          <p:nvPr/>
        </p:nvSpPr>
        <p:spPr>
          <a:xfrm>
            <a:off x="6002641" y="988063"/>
            <a:ext cx="1847285" cy="4507859"/>
          </a:xfrm>
          <a:prstGeom prst="roundRect">
            <a:avLst/>
          </a:prstGeom>
          <a:solidFill>
            <a:schemeClr val="lt1"/>
          </a:solidFill>
          <a:ln>
            <a:solidFill>
              <a:srgbClr val="00B050"/>
            </a:solidFill>
          </a:ln>
        </p:spPr>
        <p:style>
          <a:lnRef idx="2">
            <a:schemeClr val="accent3"/>
          </a:lnRef>
          <a:fillRef idx="1">
            <a:schemeClr val="lt1"/>
          </a:fillRef>
          <a:effectRef idx="0">
            <a:schemeClr val="accent3"/>
          </a:effectRef>
          <a:fontRef idx="minor">
            <a:schemeClr val="dk1"/>
          </a:fontRef>
        </p:style>
        <p:txBody>
          <a:bodyPr lIns="65358" tIns="32678" rIns="65358" bIns="32678" anchor="b"/>
          <a:lstStyle/>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Manufacturing</a:t>
            </a:r>
          </a:p>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Wet process in pilot line </a:t>
            </a:r>
          </a:p>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Dry process</a:t>
            </a:r>
            <a:endParaRPr lang="it-IT" b="1" dirty="0">
              <a:solidFill>
                <a:schemeClr val="tx1"/>
              </a:solidFill>
              <a:cs typeface="Microsoft Sans Serif" pitchFamily="34" charset="0"/>
            </a:endParaRPr>
          </a:p>
        </p:txBody>
      </p:sp>
      <p:sp>
        <p:nvSpPr>
          <p:cNvPr id="5" name="Titolo 1">
            <a:extLst>
              <a:ext uri="{FF2B5EF4-FFF2-40B4-BE49-F238E27FC236}">
                <a16:creationId xmlns:a16="http://schemas.microsoft.com/office/drawing/2014/main" id="{7F77F762-8EC2-3F2C-EAA0-BF5406A33987}"/>
              </a:ext>
            </a:extLst>
          </p:cNvPr>
          <p:cNvSpPr txBox="1">
            <a:spLocks/>
          </p:cNvSpPr>
          <p:nvPr/>
        </p:nvSpPr>
        <p:spPr>
          <a:xfrm>
            <a:off x="1416413" y="-1"/>
            <a:ext cx="8619740" cy="993167"/>
          </a:xfrm>
          <a:prstGeom prst="rect">
            <a:avLst/>
          </a:prstGeom>
        </p:spPr>
        <p:txBody>
          <a:bodyPr vert="horz" lIns="91440" tIns="45720" rIns="91440" bIns="45720" rtlCol="0" anchor="ctr">
            <a:normAutofit/>
          </a:bodyPr>
          <a:lstStyle>
            <a:lvl1pPr algn="ctr" defTabSz="914400" rtl="0" eaLnBrk="1" latinLnBrk="0" hangingPunct="1">
              <a:lnSpc>
                <a:spcPct val="90000"/>
              </a:lnSpc>
              <a:spcBef>
                <a:spcPct val="0"/>
              </a:spcBef>
              <a:buNone/>
              <a:defRPr sz="6000" kern="1200">
                <a:solidFill>
                  <a:schemeClr val="bg2"/>
                </a:solidFill>
                <a:latin typeface="+mj-lt"/>
                <a:ea typeface="+mj-ea"/>
                <a:cs typeface="+mj-cs"/>
              </a:defRPr>
            </a:lvl1pPr>
          </a:lstStyle>
          <a:p>
            <a:r>
              <a:rPr lang="it-IT" b="1" dirty="0">
                <a:solidFill>
                  <a:srgbClr val="008260"/>
                </a:solidFill>
              </a:rPr>
              <a:t>Roadmap</a:t>
            </a:r>
          </a:p>
        </p:txBody>
      </p:sp>
      <p:sp>
        <p:nvSpPr>
          <p:cNvPr id="6" name="Rettangolo arrotondato 32">
            <a:extLst>
              <a:ext uri="{FF2B5EF4-FFF2-40B4-BE49-F238E27FC236}">
                <a16:creationId xmlns:a16="http://schemas.microsoft.com/office/drawing/2014/main" id="{7FD0AF89-BB1E-6A6E-7C0A-2BA4D6719A2B}"/>
              </a:ext>
            </a:extLst>
          </p:cNvPr>
          <p:cNvSpPr/>
          <p:nvPr/>
        </p:nvSpPr>
        <p:spPr>
          <a:xfrm>
            <a:off x="223330" y="1070987"/>
            <a:ext cx="2078053" cy="1410693"/>
          </a:xfrm>
          <a:prstGeom prst="roundRect">
            <a:avLst/>
          </a:prstGeom>
          <a:solidFill>
            <a:schemeClr val="lt1"/>
          </a:solidFill>
          <a:ln>
            <a:solidFill>
              <a:srgbClr val="00B050"/>
            </a:solidFill>
          </a:ln>
        </p:spPr>
        <p:style>
          <a:lnRef idx="2">
            <a:schemeClr val="accent3"/>
          </a:lnRef>
          <a:fillRef idx="1">
            <a:schemeClr val="lt1"/>
          </a:fillRef>
          <a:effectRef idx="0">
            <a:schemeClr val="accent3"/>
          </a:effectRef>
          <a:fontRef idx="minor">
            <a:schemeClr val="dk1"/>
          </a:fontRef>
        </p:style>
        <p:txBody>
          <a:bodyPr lIns="65358" tIns="32678" rIns="65358" bIns="32678" anchor="ctr"/>
          <a:lstStyle/>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Material research and optimization </a:t>
            </a:r>
          </a:p>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LMNO – Si rich</a:t>
            </a:r>
            <a:endParaRPr lang="it-IT" b="1" dirty="0">
              <a:solidFill>
                <a:schemeClr val="tx1"/>
              </a:solidFill>
              <a:cs typeface="Microsoft Sans Serif" pitchFamily="34" charset="0"/>
            </a:endParaRPr>
          </a:p>
        </p:txBody>
      </p:sp>
      <p:sp>
        <p:nvSpPr>
          <p:cNvPr id="7" name="Rettangolo arrotondato 32">
            <a:extLst>
              <a:ext uri="{FF2B5EF4-FFF2-40B4-BE49-F238E27FC236}">
                <a16:creationId xmlns:a16="http://schemas.microsoft.com/office/drawing/2014/main" id="{318184E5-BA1D-16E8-CBBD-D0639CC26FC3}"/>
              </a:ext>
            </a:extLst>
          </p:cNvPr>
          <p:cNvSpPr/>
          <p:nvPr/>
        </p:nvSpPr>
        <p:spPr>
          <a:xfrm>
            <a:off x="1045987" y="2520850"/>
            <a:ext cx="1918302" cy="1410693"/>
          </a:xfrm>
          <a:prstGeom prst="roundRect">
            <a:avLst/>
          </a:prstGeom>
          <a:solidFill>
            <a:schemeClr val="lt1"/>
          </a:solidFill>
          <a:ln>
            <a:solidFill>
              <a:srgbClr val="00B050"/>
            </a:solidFill>
          </a:ln>
        </p:spPr>
        <p:style>
          <a:lnRef idx="2">
            <a:schemeClr val="accent3"/>
          </a:lnRef>
          <a:fillRef idx="1">
            <a:schemeClr val="lt1"/>
          </a:fillRef>
          <a:effectRef idx="0">
            <a:schemeClr val="accent3"/>
          </a:effectRef>
          <a:fontRef idx="minor">
            <a:schemeClr val="dk1"/>
          </a:fontRef>
        </p:style>
        <p:txBody>
          <a:bodyPr lIns="65358" tIns="32678" rIns="65358" bIns="32678" anchor="ctr"/>
          <a:lstStyle/>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Selection of suitable binders</a:t>
            </a:r>
            <a:endParaRPr lang="it-IT" b="1" dirty="0">
              <a:solidFill>
                <a:schemeClr val="tx1"/>
              </a:solidFill>
              <a:cs typeface="Microsoft Sans Serif" pitchFamily="34" charset="0"/>
            </a:endParaRPr>
          </a:p>
        </p:txBody>
      </p:sp>
      <p:sp>
        <p:nvSpPr>
          <p:cNvPr id="8" name="Rettangolo arrotondato 32">
            <a:extLst>
              <a:ext uri="{FF2B5EF4-FFF2-40B4-BE49-F238E27FC236}">
                <a16:creationId xmlns:a16="http://schemas.microsoft.com/office/drawing/2014/main" id="{554536BC-BD6E-3CA0-F036-3129D2B3E5F2}"/>
              </a:ext>
            </a:extLst>
          </p:cNvPr>
          <p:cNvSpPr/>
          <p:nvPr/>
        </p:nvSpPr>
        <p:spPr>
          <a:xfrm>
            <a:off x="2043839" y="3970713"/>
            <a:ext cx="2051120" cy="1410693"/>
          </a:xfrm>
          <a:prstGeom prst="roundRect">
            <a:avLst/>
          </a:prstGeom>
          <a:solidFill>
            <a:schemeClr val="lt1"/>
          </a:solidFill>
          <a:ln>
            <a:solidFill>
              <a:srgbClr val="00B050"/>
            </a:solidFill>
          </a:ln>
        </p:spPr>
        <p:style>
          <a:lnRef idx="2">
            <a:schemeClr val="accent3"/>
          </a:lnRef>
          <a:fillRef idx="1">
            <a:schemeClr val="lt1"/>
          </a:fillRef>
          <a:effectRef idx="0">
            <a:schemeClr val="accent3"/>
          </a:effectRef>
          <a:fontRef idx="minor">
            <a:schemeClr val="dk1"/>
          </a:fontRef>
        </p:style>
        <p:txBody>
          <a:bodyPr lIns="65358" tIns="32678" rIns="65358" bIns="32678" anchor="ctr"/>
          <a:lstStyle/>
          <a:p>
            <a:pPr algn="ctr" defTabSz="1693922" eaLnBrk="1" fontAlgn="auto" hangingPunct="1">
              <a:lnSpc>
                <a:spcPct val="90000"/>
              </a:lnSpc>
              <a:spcBef>
                <a:spcPts val="0"/>
              </a:spcBef>
              <a:spcAft>
                <a:spcPct val="35000"/>
              </a:spcAft>
              <a:defRPr/>
            </a:pPr>
            <a:r>
              <a:rPr lang="en-US" b="1" dirty="0" err="1">
                <a:solidFill>
                  <a:schemeClr val="tx1"/>
                </a:solidFill>
                <a:cs typeface="Microsoft Sans Serif" pitchFamily="34" charset="0"/>
              </a:rPr>
              <a:t>Reseach</a:t>
            </a:r>
            <a:r>
              <a:rPr lang="en-US" b="1" dirty="0">
                <a:solidFill>
                  <a:schemeClr val="tx1"/>
                </a:solidFill>
                <a:cs typeface="Microsoft Sans Serif" pitchFamily="34" charset="0"/>
              </a:rPr>
              <a:t> and optimization of sustainable and ultra safe electrolyte</a:t>
            </a:r>
            <a:endParaRPr lang="it-IT" b="1" dirty="0">
              <a:solidFill>
                <a:schemeClr val="tx1"/>
              </a:solidFill>
              <a:cs typeface="Microsoft Sans Serif" pitchFamily="34" charset="0"/>
            </a:endParaRPr>
          </a:p>
        </p:txBody>
      </p:sp>
      <p:sp>
        <p:nvSpPr>
          <p:cNvPr id="10" name="Freccia destra 9">
            <a:extLst>
              <a:ext uri="{FF2B5EF4-FFF2-40B4-BE49-F238E27FC236}">
                <a16:creationId xmlns:a16="http://schemas.microsoft.com/office/drawing/2014/main" id="{A86308C5-A414-505A-DD15-37852E95EA3D}"/>
              </a:ext>
            </a:extLst>
          </p:cNvPr>
          <p:cNvSpPr/>
          <p:nvPr/>
        </p:nvSpPr>
        <p:spPr>
          <a:xfrm>
            <a:off x="2994044" y="2338016"/>
            <a:ext cx="2975581" cy="1560634"/>
          </a:xfrm>
          <a:prstGeom prst="rightArrow">
            <a:avLst/>
          </a:prstGeom>
          <a:gradFill flip="none" rotWithShape="1">
            <a:gsLst>
              <a:gs pos="0">
                <a:srgbClr val="008260">
                  <a:tint val="66000"/>
                  <a:satMod val="160000"/>
                </a:srgbClr>
              </a:gs>
              <a:gs pos="50000">
                <a:srgbClr val="008260">
                  <a:tint val="44500"/>
                  <a:satMod val="160000"/>
                </a:srgbClr>
              </a:gs>
              <a:gs pos="100000">
                <a:srgbClr val="008260">
                  <a:tint val="23500"/>
                  <a:satMod val="160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400" dirty="0"/>
          </a:p>
        </p:txBody>
      </p:sp>
      <p:sp>
        <p:nvSpPr>
          <p:cNvPr id="9" name="Rettangolo arrotondato 32">
            <a:extLst>
              <a:ext uri="{FF2B5EF4-FFF2-40B4-BE49-F238E27FC236}">
                <a16:creationId xmlns:a16="http://schemas.microsoft.com/office/drawing/2014/main" id="{DFE35CA7-7443-0B59-AC5A-36598A0B6821}"/>
              </a:ext>
            </a:extLst>
          </p:cNvPr>
          <p:cNvSpPr/>
          <p:nvPr/>
        </p:nvSpPr>
        <p:spPr>
          <a:xfrm rot="16200000">
            <a:off x="2606423" y="2668002"/>
            <a:ext cx="4362057" cy="1168026"/>
          </a:xfrm>
          <a:prstGeom prst="roundRect">
            <a:avLst/>
          </a:prstGeom>
          <a:solidFill>
            <a:schemeClr val="lt1"/>
          </a:solidFill>
          <a:ln>
            <a:solidFill>
              <a:srgbClr val="00B050"/>
            </a:solidFill>
          </a:ln>
        </p:spPr>
        <p:style>
          <a:lnRef idx="2">
            <a:schemeClr val="accent3"/>
          </a:lnRef>
          <a:fillRef idx="1">
            <a:schemeClr val="lt1"/>
          </a:fillRef>
          <a:effectRef idx="0">
            <a:schemeClr val="accent3"/>
          </a:effectRef>
          <a:fontRef idx="minor">
            <a:schemeClr val="dk1"/>
          </a:fontRef>
        </p:style>
        <p:txBody>
          <a:bodyPr lIns="65358" tIns="32678" rIns="65358" bIns="32678" anchor="ctr"/>
          <a:lstStyle/>
          <a:p>
            <a:pPr algn="ctr" defTabSz="1693922" eaLnBrk="1" fontAlgn="auto" hangingPunct="1">
              <a:lnSpc>
                <a:spcPct val="90000"/>
              </a:lnSpc>
              <a:spcBef>
                <a:spcPts val="0"/>
              </a:spcBef>
              <a:spcAft>
                <a:spcPct val="35000"/>
              </a:spcAft>
              <a:defRPr/>
            </a:pPr>
            <a:r>
              <a:rPr lang="it-IT" b="1" dirty="0">
                <a:solidFill>
                  <a:srgbClr val="008260"/>
                </a:solidFill>
                <a:cs typeface="Microsoft Sans Serif" pitchFamily="34" charset="0"/>
              </a:rPr>
              <a:t>E</a:t>
            </a:r>
            <a:r>
              <a:rPr lang="en-US" b="1" dirty="0">
                <a:solidFill>
                  <a:srgbClr val="008260"/>
                </a:solidFill>
                <a:cs typeface="Microsoft Sans Serif" pitchFamily="34" charset="0"/>
              </a:rPr>
              <a:t>valuation of properties of interest for electrode manufacturing (i.e. rheology, EC stability…)</a:t>
            </a:r>
            <a:endParaRPr lang="it-IT" b="1" dirty="0">
              <a:solidFill>
                <a:srgbClr val="008260"/>
              </a:solidFill>
              <a:cs typeface="Microsoft Sans Serif" pitchFamily="34" charset="0"/>
            </a:endParaRPr>
          </a:p>
        </p:txBody>
      </p:sp>
      <p:pic>
        <p:nvPicPr>
          <p:cNvPr id="11" name="Immagine 10" descr="Immagine che contiene macchina, tubo, metallo, Alluminio&#10;&#10;Descrizione generata automaticamente">
            <a:extLst>
              <a:ext uri="{FF2B5EF4-FFF2-40B4-BE49-F238E27FC236}">
                <a16:creationId xmlns:a16="http://schemas.microsoft.com/office/drawing/2014/main" id="{8D95B5D0-4DEE-D0B1-475A-7CDB73085056}"/>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170354" y="1118703"/>
            <a:ext cx="1619623" cy="3035229"/>
          </a:xfrm>
          <a:prstGeom prst="rect">
            <a:avLst/>
          </a:prstGeom>
          <a:ln w="25400">
            <a:solidFill>
              <a:srgbClr val="00B050"/>
            </a:solidFill>
          </a:ln>
        </p:spPr>
      </p:pic>
      <p:sp>
        <p:nvSpPr>
          <p:cNvPr id="14" name="Freccia destra 13">
            <a:extLst>
              <a:ext uri="{FF2B5EF4-FFF2-40B4-BE49-F238E27FC236}">
                <a16:creationId xmlns:a16="http://schemas.microsoft.com/office/drawing/2014/main" id="{FFBAB623-44E3-DC4E-C0ED-84EFEF5D534E}"/>
              </a:ext>
            </a:extLst>
          </p:cNvPr>
          <p:cNvSpPr/>
          <p:nvPr/>
        </p:nvSpPr>
        <p:spPr>
          <a:xfrm>
            <a:off x="7904055" y="2617306"/>
            <a:ext cx="2132098" cy="1560634"/>
          </a:xfrm>
          <a:prstGeom prst="rightArrow">
            <a:avLst/>
          </a:prstGeom>
          <a:gradFill flip="none" rotWithShape="1">
            <a:gsLst>
              <a:gs pos="0">
                <a:srgbClr val="008260">
                  <a:tint val="66000"/>
                  <a:satMod val="160000"/>
                </a:srgbClr>
              </a:gs>
              <a:gs pos="50000">
                <a:srgbClr val="008260">
                  <a:tint val="44500"/>
                  <a:satMod val="160000"/>
                </a:srgbClr>
              </a:gs>
              <a:gs pos="100000">
                <a:srgbClr val="008260">
                  <a:tint val="23500"/>
                  <a:satMod val="160000"/>
                </a:srgbClr>
              </a:gs>
            </a:gsLst>
            <a:lin ang="10800000" scaled="1"/>
            <a:tileRect/>
          </a:gra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1400" dirty="0"/>
          </a:p>
        </p:txBody>
      </p:sp>
      <p:sp>
        <p:nvSpPr>
          <p:cNvPr id="15" name="Rettangolo arrotondato 32">
            <a:extLst>
              <a:ext uri="{FF2B5EF4-FFF2-40B4-BE49-F238E27FC236}">
                <a16:creationId xmlns:a16="http://schemas.microsoft.com/office/drawing/2014/main" id="{11DAD28C-8AB7-033C-16A8-6A139BC4640A}"/>
              </a:ext>
            </a:extLst>
          </p:cNvPr>
          <p:cNvSpPr/>
          <p:nvPr/>
        </p:nvSpPr>
        <p:spPr>
          <a:xfrm>
            <a:off x="10036153" y="2310340"/>
            <a:ext cx="1854427" cy="2174565"/>
          </a:xfrm>
          <a:prstGeom prst="roundRect">
            <a:avLst/>
          </a:prstGeom>
          <a:solidFill>
            <a:schemeClr val="lt1"/>
          </a:solidFill>
          <a:ln>
            <a:solidFill>
              <a:srgbClr val="00B050"/>
            </a:solidFill>
          </a:ln>
        </p:spPr>
        <p:style>
          <a:lnRef idx="2">
            <a:schemeClr val="accent3"/>
          </a:lnRef>
          <a:fillRef idx="1">
            <a:schemeClr val="lt1"/>
          </a:fillRef>
          <a:effectRef idx="0">
            <a:schemeClr val="accent3"/>
          </a:effectRef>
          <a:fontRef idx="minor">
            <a:schemeClr val="dk1"/>
          </a:fontRef>
        </p:style>
        <p:txBody>
          <a:bodyPr lIns="65358" tIns="32678" rIns="65358" bIns="32678" anchor="ctr"/>
          <a:lstStyle/>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Gen1 monolayer cells</a:t>
            </a:r>
          </a:p>
          <a:p>
            <a:pPr algn="ctr" defTabSz="1693922" eaLnBrk="1" fontAlgn="auto" hangingPunct="1">
              <a:lnSpc>
                <a:spcPct val="90000"/>
              </a:lnSpc>
              <a:spcBef>
                <a:spcPts val="0"/>
              </a:spcBef>
              <a:spcAft>
                <a:spcPct val="35000"/>
              </a:spcAft>
              <a:defRPr/>
            </a:pPr>
            <a:endParaRPr lang="en-US" b="1" dirty="0">
              <a:solidFill>
                <a:schemeClr val="tx1"/>
              </a:solidFill>
              <a:cs typeface="Microsoft Sans Serif" pitchFamily="34" charset="0"/>
            </a:endParaRPr>
          </a:p>
          <a:p>
            <a:pPr algn="ctr" defTabSz="1693922" eaLnBrk="1" fontAlgn="auto" hangingPunct="1">
              <a:lnSpc>
                <a:spcPct val="90000"/>
              </a:lnSpc>
              <a:spcBef>
                <a:spcPts val="0"/>
              </a:spcBef>
              <a:spcAft>
                <a:spcPct val="35000"/>
              </a:spcAft>
              <a:defRPr/>
            </a:pPr>
            <a:endParaRPr lang="en-US" b="1" dirty="0">
              <a:solidFill>
                <a:schemeClr val="tx1"/>
              </a:solidFill>
              <a:cs typeface="Microsoft Sans Serif" pitchFamily="34" charset="0"/>
            </a:endParaRPr>
          </a:p>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Scale up to 10 Ah cell</a:t>
            </a:r>
            <a:endParaRPr lang="it-IT" b="1" dirty="0">
              <a:solidFill>
                <a:schemeClr val="tx1"/>
              </a:solidFill>
              <a:cs typeface="Microsoft Sans Serif" pitchFamily="34" charset="0"/>
            </a:endParaRPr>
          </a:p>
        </p:txBody>
      </p:sp>
      <p:sp>
        <p:nvSpPr>
          <p:cNvPr id="16" name="Rettangolo arrotondato 32">
            <a:extLst>
              <a:ext uri="{FF2B5EF4-FFF2-40B4-BE49-F238E27FC236}">
                <a16:creationId xmlns:a16="http://schemas.microsoft.com/office/drawing/2014/main" id="{8F906FF1-B203-513E-5FC6-707124733C00}"/>
              </a:ext>
            </a:extLst>
          </p:cNvPr>
          <p:cNvSpPr/>
          <p:nvPr/>
        </p:nvSpPr>
        <p:spPr>
          <a:xfrm>
            <a:off x="4591760" y="5852366"/>
            <a:ext cx="2366653" cy="875013"/>
          </a:xfrm>
          <a:prstGeom prst="roundRect">
            <a:avLst/>
          </a:prstGeom>
          <a:solidFill>
            <a:schemeClr val="lt1"/>
          </a:solidFill>
          <a:ln>
            <a:solidFill>
              <a:srgbClr val="00B050"/>
            </a:solidFill>
          </a:ln>
        </p:spPr>
        <p:style>
          <a:lnRef idx="2">
            <a:schemeClr val="accent3"/>
          </a:lnRef>
          <a:fillRef idx="1">
            <a:schemeClr val="lt1"/>
          </a:fillRef>
          <a:effectRef idx="0">
            <a:schemeClr val="accent3"/>
          </a:effectRef>
          <a:fontRef idx="minor">
            <a:schemeClr val="dk1"/>
          </a:fontRef>
        </p:style>
        <p:txBody>
          <a:bodyPr lIns="65358" tIns="32678" rIns="65358" bIns="32678" anchor="ctr"/>
          <a:lstStyle/>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laser - texturing of electrodes</a:t>
            </a:r>
            <a:endParaRPr lang="it-IT" b="1" dirty="0">
              <a:solidFill>
                <a:schemeClr val="tx1"/>
              </a:solidFill>
              <a:cs typeface="Microsoft Sans Serif" pitchFamily="34" charset="0"/>
            </a:endParaRPr>
          </a:p>
        </p:txBody>
      </p:sp>
      <p:sp>
        <p:nvSpPr>
          <p:cNvPr id="13" name="Rettangolo arrotondato 32">
            <a:extLst>
              <a:ext uri="{FF2B5EF4-FFF2-40B4-BE49-F238E27FC236}">
                <a16:creationId xmlns:a16="http://schemas.microsoft.com/office/drawing/2014/main" id="{AAF4528E-7D43-9C1F-D02E-63F8006992C3}"/>
              </a:ext>
            </a:extLst>
          </p:cNvPr>
          <p:cNvSpPr/>
          <p:nvPr/>
        </p:nvSpPr>
        <p:spPr>
          <a:xfrm rot="16200000">
            <a:off x="6320132" y="2778286"/>
            <a:ext cx="4713134" cy="937883"/>
          </a:xfrm>
          <a:prstGeom prst="roundRect">
            <a:avLst/>
          </a:prstGeom>
          <a:solidFill>
            <a:schemeClr val="lt1"/>
          </a:solidFill>
          <a:ln>
            <a:solidFill>
              <a:srgbClr val="00B050"/>
            </a:solidFill>
          </a:ln>
        </p:spPr>
        <p:style>
          <a:lnRef idx="2">
            <a:schemeClr val="accent3"/>
          </a:lnRef>
          <a:fillRef idx="1">
            <a:schemeClr val="lt1"/>
          </a:fillRef>
          <a:effectRef idx="0">
            <a:schemeClr val="accent3"/>
          </a:effectRef>
          <a:fontRef idx="minor">
            <a:schemeClr val="dk1"/>
          </a:fontRef>
        </p:style>
        <p:txBody>
          <a:bodyPr lIns="65358" tIns="32678" rIns="65358" bIns="32678" anchor="ctr"/>
          <a:lstStyle/>
          <a:p>
            <a:pPr algn="ctr" defTabSz="1693922" eaLnBrk="1" fontAlgn="auto" hangingPunct="1">
              <a:lnSpc>
                <a:spcPct val="90000"/>
              </a:lnSpc>
              <a:spcBef>
                <a:spcPts val="0"/>
              </a:spcBef>
              <a:spcAft>
                <a:spcPct val="35000"/>
              </a:spcAft>
              <a:defRPr/>
            </a:pPr>
            <a:r>
              <a:rPr lang="en-US" b="1" dirty="0">
                <a:solidFill>
                  <a:srgbClr val="008260"/>
                </a:solidFill>
                <a:cs typeface="Microsoft Sans Serif" pitchFamily="34" charset="0"/>
              </a:rPr>
              <a:t>Formulation, testing and scale-up assessment for industrial production</a:t>
            </a:r>
          </a:p>
        </p:txBody>
      </p:sp>
      <p:cxnSp>
        <p:nvCxnSpPr>
          <p:cNvPr id="18" name="Connettore diritto a freccia 17">
            <a:extLst>
              <a:ext uri="{FF2B5EF4-FFF2-40B4-BE49-F238E27FC236}">
                <a16:creationId xmlns:a16="http://schemas.microsoft.com/office/drawing/2014/main" id="{BDF270F8-74C0-33F8-A901-7DC98B39B3C9}"/>
              </a:ext>
            </a:extLst>
          </p:cNvPr>
          <p:cNvCxnSpPr>
            <a:cxnSpLocks/>
          </p:cNvCxnSpPr>
          <p:nvPr/>
        </p:nvCxnSpPr>
        <p:spPr>
          <a:xfrm>
            <a:off x="10990335" y="3098961"/>
            <a:ext cx="9518" cy="699247"/>
          </a:xfrm>
          <a:prstGeom prst="straightConnector1">
            <a:avLst/>
          </a:prstGeom>
          <a:ln w="88900">
            <a:solidFill>
              <a:srgbClr val="008260"/>
            </a:solidFill>
            <a:tailEnd type="triangle"/>
          </a:ln>
        </p:spPr>
        <p:style>
          <a:lnRef idx="3">
            <a:schemeClr val="accent6"/>
          </a:lnRef>
          <a:fillRef idx="0">
            <a:schemeClr val="accent6"/>
          </a:fillRef>
          <a:effectRef idx="2">
            <a:schemeClr val="accent6"/>
          </a:effectRef>
          <a:fontRef idx="minor">
            <a:schemeClr val="tx1"/>
          </a:fontRef>
        </p:style>
      </p:cxnSp>
      <p:pic>
        <p:nvPicPr>
          <p:cNvPr id="12290" name="Picture 2" descr="Homepage - Leclanché">
            <a:extLst>
              <a:ext uri="{FF2B5EF4-FFF2-40B4-BE49-F238E27FC236}">
                <a16:creationId xmlns:a16="http://schemas.microsoft.com/office/drawing/2014/main" id="{55FFA0F1-CAFC-A36C-31FE-ED0AF4A76E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65171" y="5551721"/>
            <a:ext cx="868903" cy="456506"/>
          </a:xfrm>
          <a:prstGeom prst="rect">
            <a:avLst/>
          </a:prstGeom>
          <a:noFill/>
          <a:extLst>
            <a:ext uri="{909E8E84-426E-40DD-AFC4-6F175D3DCCD1}">
              <a14:hiddenFill xmlns:a14="http://schemas.microsoft.com/office/drawing/2010/main">
                <a:solidFill>
                  <a:srgbClr val="FFFFFF"/>
                </a:solidFill>
              </a14:hiddenFill>
            </a:ext>
          </a:extLst>
        </p:spPr>
      </p:pic>
      <p:pic>
        <p:nvPicPr>
          <p:cNvPr id="12292" name="Picture 4">
            <a:extLst>
              <a:ext uri="{FF2B5EF4-FFF2-40B4-BE49-F238E27FC236}">
                <a16:creationId xmlns:a16="http://schemas.microsoft.com/office/drawing/2014/main" id="{AD15D5C6-B22C-4043-C423-41AA744D6A1B}"/>
              </a:ext>
            </a:extLst>
          </p:cNvPr>
          <p:cNvPicPr>
            <a:picLocks noChangeAspect="1" noChangeArrowheads="1"/>
          </p:cNvPicPr>
          <p:nvPr/>
        </p:nvPicPr>
        <p:blipFill>
          <a:blip r:embed="rId5">
            <a:extLst>
              <a:ext uri="{BEBA8EAE-BF5A-486C-A8C5-ECC9F3942E4B}">
                <a14:imgProps xmlns:a14="http://schemas.microsoft.com/office/drawing/2010/main">
                  <a14:imgLayer r:embed="rId6">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a:off x="265165" y="6225351"/>
            <a:ext cx="987346" cy="173154"/>
          </a:xfrm>
          <a:prstGeom prst="rect">
            <a:avLst/>
          </a:prstGeom>
          <a:noFill/>
          <a:extLst>
            <a:ext uri="{909E8E84-426E-40DD-AFC4-6F175D3DCCD1}">
              <a14:hiddenFill xmlns:a14="http://schemas.microsoft.com/office/drawing/2010/main">
                <a:solidFill>
                  <a:srgbClr val="FFFFFF"/>
                </a:solidFill>
              </a14:hiddenFill>
            </a:ext>
          </a:extLst>
        </p:spPr>
      </p:pic>
      <p:pic>
        <p:nvPicPr>
          <p:cNvPr id="12294" name="Picture 6" descr="Nanomakers">
            <a:extLst>
              <a:ext uri="{FF2B5EF4-FFF2-40B4-BE49-F238E27FC236}">
                <a16:creationId xmlns:a16="http://schemas.microsoft.com/office/drawing/2014/main" id="{9ADC1FB6-930B-CBA6-3A3E-41E96ACDD2D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48552" y="1230704"/>
            <a:ext cx="1043624" cy="817660"/>
          </a:xfrm>
          <a:prstGeom prst="rect">
            <a:avLst/>
          </a:prstGeom>
          <a:noFill/>
          <a:extLst>
            <a:ext uri="{909E8E84-426E-40DD-AFC4-6F175D3DCCD1}">
              <a14:hiddenFill xmlns:a14="http://schemas.microsoft.com/office/drawing/2010/main">
                <a:solidFill>
                  <a:srgbClr val="FFFFFF"/>
                </a:solidFill>
              </a14:hiddenFill>
            </a:ext>
          </a:extLst>
        </p:spPr>
      </p:pic>
      <p:pic>
        <p:nvPicPr>
          <p:cNvPr id="12296" name="Picture 8">
            <a:extLst>
              <a:ext uri="{FF2B5EF4-FFF2-40B4-BE49-F238E27FC236}">
                <a16:creationId xmlns:a16="http://schemas.microsoft.com/office/drawing/2014/main" id="{00C3350E-1911-0241-87D6-9CF67A1F8363}"/>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1690254" y="6037362"/>
            <a:ext cx="169413" cy="93994"/>
          </a:xfrm>
          <a:prstGeom prst="rect">
            <a:avLst/>
          </a:prstGeom>
          <a:noFill/>
          <a:extLst>
            <a:ext uri="{909E8E84-426E-40DD-AFC4-6F175D3DCCD1}">
              <a14:hiddenFill xmlns:a14="http://schemas.microsoft.com/office/drawing/2010/main">
                <a:solidFill>
                  <a:srgbClr val="FFFFFF"/>
                </a:solidFill>
              </a14:hiddenFill>
            </a:ext>
          </a:extLst>
        </p:spPr>
      </p:pic>
      <p:pic>
        <p:nvPicPr>
          <p:cNvPr id="12298" name="Picture 10" descr="Solvionic Company Profile | Qurator.com">
            <a:extLst>
              <a:ext uri="{FF2B5EF4-FFF2-40B4-BE49-F238E27FC236}">
                <a16:creationId xmlns:a16="http://schemas.microsoft.com/office/drawing/2014/main" id="{22A70D9A-9909-C8B6-E897-B7DA12AF6ED0}"/>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349331" y="4221195"/>
            <a:ext cx="648037" cy="648037"/>
          </a:xfrm>
          <a:prstGeom prst="rect">
            <a:avLst/>
          </a:prstGeom>
          <a:noFill/>
          <a:extLst>
            <a:ext uri="{909E8E84-426E-40DD-AFC4-6F175D3DCCD1}">
              <a14:hiddenFill xmlns:a14="http://schemas.microsoft.com/office/drawing/2010/main">
                <a:solidFill>
                  <a:srgbClr val="FFFFFF"/>
                </a:solidFill>
              </a14:hiddenFill>
            </a:ext>
          </a:extLst>
        </p:spPr>
      </p:pic>
      <p:pic>
        <p:nvPicPr>
          <p:cNvPr id="12300" name="Picture 12">
            <a:extLst>
              <a:ext uri="{FF2B5EF4-FFF2-40B4-BE49-F238E27FC236}">
                <a16:creationId xmlns:a16="http://schemas.microsoft.com/office/drawing/2014/main" id="{85A7334E-9925-CF10-7EEB-DE027912A18D}"/>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9153789" y="5258251"/>
            <a:ext cx="1350972" cy="475342"/>
          </a:xfrm>
          <a:prstGeom prst="rect">
            <a:avLst/>
          </a:prstGeom>
          <a:noFill/>
          <a:extLst>
            <a:ext uri="{909E8E84-426E-40DD-AFC4-6F175D3DCCD1}">
              <a14:hiddenFill xmlns:a14="http://schemas.microsoft.com/office/drawing/2010/main">
                <a:solidFill>
                  <a:srgbClr val="FFFFFF"/>
                </a:solidFill>
              </a14:hiddenFill>
            </a:ext>
          </a:extLst>
        </p:spPr>
      </p:pic>
      <p:sp>
        <p:nvSpPr>
          <p:cNvPr id="25" name="Rettangolo arrotondato 32">
            <a:extLst>
              <a:ext uri="{FF2B5EF4-FFF2-40B4-BE49-F238E27FC236}">
                <a16:creationId xmlns:a16="http://schemas.microsoft.com/office/drawing/2014/main" id="{E7C92413-3235-AFC2-52EB-0B8DDAE9630E}"/>
              </a:ext>
            </a:extLst>
          </p:cNvPr>
          <p:cNvSpPr/>
          <p:nvPr/>
        </p:nvSpPr>
        <p:spPr>
          <a:xfrm>
            <a:off x="7356318" y="5869937"/>
            <a:ext cx="2366653" cy="875013"/>
          </a:xfrm>
          <a:prstGeom prst="roundRect">
            <a:avLst/>
          </a:prstGeom>
          <a:solidFill>
            <a:schemeClr val="lt1"/>
          </a:solidFill>
          <a:ln>
            <a:solidFill>
              <a:srgbClr val="00B050"/>
            </a:solidFill>
          </a:ln>
        </p:spPr>
        <p:style>
          <a:lnRef idx="2">
            <a:schemeClr val="accent3"/>
          </a:lnRef>
          <a:fillRef idx="1">
            <a:schemeClr val="lt1"/>
          </a:fillRef>
          <a:effectRef idx="0">
            <a:schemeClr val="accent3"/>
          </a:effectRef>
          <a:fontRef idx="minor">
            <a:schemeClr val="dk1"/>
          </a:fontRef>
        </p:style>
        <p:txBody>
          <a:bodyPr lIns="65358" tIns="32678" rIns="65358" bIns="32678" anchor="ctr"/>
          <a:lstStyle/>
          <a:p>
            <a:pPr algn="ctr" defTabSz="1693922" eaLnBrk="1" fontAlgn="auto" hangingPunct="1">
              <a:lnSpc>
                <a:spcPct val="90000"/>
              </a:lnSpc>
              <a:spcBef>
                <a:spcPts val="0"/>
              </a:spcBef>
              <a:spcAft>
                <a:spcPct val="35000"/>
              </a:spcAft>
              <a:defRPr/>
            </a:pPr>
            <a:r>
              <a:rPr lang="en-US" b="1" dirty="0">
                <a:solidFill>
                  <a:schemeClr val="tx1"/>
                </a:solidFill>
                <a:cs typeface="Microsoft Sans Serif" pitchFamily="34" charset="0"/>
              </a:rPr>
              <a:t>Digital Twin platform</a:t>
            </a:r>
            <a:endParaRPr lang="it-IT" b="1" dirty="0">
              <a:solidFill>
                <a:schemeClr val="tx1"/>
              </a:solidFill>
              <a:cs typeface="Microsoft Sans Serif" pitchFamily="34" charset="0"/>
            </a:endParaRPr>
          </a:p>
        </p:txBody>
      </p:sp>
      <p:pic>
        <p:nvPicPr>
          <p:cNvPr id="26" name="Picture 2" descr="CIC energiGUNE - insiprasteam">
            <a:extLst>
              <a:ext uri="{FF2B5EF4-FFF2-40B4-BE49-F238E27FC236}">
                <a16:creationId xmlns:a16="http://schemas.microsoft.com/office/drawing/2014/main" id="{6A1B753B-D06A-17B4-3E61-D56C569F793A}"/>
              </a:ext>
            </a:extLst>
          </p:cNvPr>
          <p:cNvPicPr>
            <a:picLocks noChangeAspect="1" noChangeArrowheads="1"/>
          </p:cNvPicPr>
          <p:nvPr/>
        </p:nvPicPr>
        <p:blipFill rotWithShape="1">
          <a:blip r:embed="rId11">
            <a:extLst>
              <a:ext uri="{BEBA8EAE-BF5A-486C-A8C5-ECC9F3942E4B}">
                <a14:imgProps xmlns:a14="http://schemas.microsoft.com/office/drawing/2010/main">
                  <a14:imgLayer r:embed="rId12">
                    <a14:imgEffect>
                      <a14:sharpenSoften amount="50000"/>
                    </a14:imgEffect>
                  </a14:imgLayer>
                </a14:imgProps>
              </a:ext>
              <a:ext uri="{28A0092B-C50C-407E-A947-70E740481C1C}">
                <a14:useLocalDpi xmlns:a14="http://schemas.microsoft.com/office/drawing/2010/main" val="0"/>
              </a:ext>
            </a:extLst>
          </a:blip>
          <a:srcRect l="31849" t="26599" r="29026" b="31143"/>
          <a:stretch>
            <a:fillRect/>
          </a:stretch>
        </p:blipFill>
        <p:spPr bwMode="auto">
          <a:xfrm>
            <a:off x="10789469" y="5130295"/>
            <a:ext cx="1101111" cy="594621"/>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4" descr="AVESTA | LinkedIn">
            <a:extLst>
              <a:ext uri="{FF2B5EF4-FFF2-40B4-BE49-F238E27FC236}">
                <a16:creationId xmlns:a16="http://schemas.microsoft.com/office/drawing/2014/main" id="{09AA063D-A3AD-6DC4-ED7F-ACDF54E14B74}"/>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11182662" y="4519496"/>
            <a:ext cx="650606" cy="650606"/>
          </a:xfrm>
          <a:prstGeom prst="rect">
            <a:avLst/>
          </a:prstGeom>
          <a:noFill/>
          <a:extLst>
            <a:ext uri="{909E8E84-426E-40DD-AFC4-6F175D3DCCD1}">
              <a14:hiddenFill xmlns:a14="http://schemas.microsoft.com/office/drawing/2010/main">
                <a:solidFill>
                  <a:srgbClr val="FFFFFF"/>
                </a:solidFill>
              </a14:hiddenFill>
            </a:ext>
          </a:extLst>
        </p:spPr>
      </p:pic>
      <p:pic>
        <p:nvPicPr>
          <p:cNvPr id="29" name="Picture 4" descr="Press | ALPhANOV">
            <a:extLst>
              <a:ext uri="{FF2B5EF4-FFF2-40B4-BE49-F238E27FC236}">
                <a16:creationId xmlns:a16="http://schemas.microsoft.com/office/drawing/2014/main" id="{489446E8-5469-5D66-33FA-5105919B3A87}"/>
              </a:ext>
            </a:extLst>
          </p:cNvPr>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3674803" y="5655433"/>
            <a:ext cx="714830" cy="714830"/>
          </a:xfrm>
          <a:prstGeom prst="rect">
            <a:avLst/>
          </a:prstGeom>
          <a:noFill/>
          <a:extLst>
            <a:ext uri="{909E8E84-426E-40DD-AFC4-6F175D3DCCD1}">
              <a14:hiddenFill xmlns:a14="http://schemas.microsoft.com/office/drawing/2010/main">
                <a:solidFill>
                  <a:srgbClr val="FFFFFF"/>
                </a:solidFill>
              </a14:hiddenFill>
            </a:ext>
          </a:extLst>
        </p:spPr>
      </p:pic>
      <p:pic>
        <p:nvPicPr>
          <p:cNvPr id="28" name="Picture 2" descr="Marchio di Ateneo e Manuale di corporate identity | Università degli studi  di Parma">
            <a:extLst>
              <a:ext uri="{FF2B5EF4-FFF2-40B4-BE49-F238E27FC236}">
                <a16:creationId xmlns:a16="http://schemas.microsoft.com/office/drawing/2014/main" id="{D071B812-030E-E76B-4354-954FC1151C1D}"/>
              </a:ext>
            </a:extLst>
          </p:cNvPr>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3744958" y="6188240"/>
            <a:ext cx="498141" cy="451705"/>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2" descr="CETIM">
            <a:extLst>
              <a:ext uri="{FF2B5EF4-FFF2-40B4-BE49-F238E27FC236}">
                <a16:creationId xmlns:a16="http://schemas.microsoft.com/office/drawing/2014/main" id="{02133F0C-AD7A-7212-624A-3E4BAAA09F31}"/>
              </a:ext>
            </a:extLst>
          </p:cNvPr>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9883314" y="6169408"/>
            <a:ext cx="1048915" cy="352349"/>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2" descr="INEGI driving science &amp; innovation | Facebook">
            <a:extLst>
              <a:ext uri="{FF2B5EF4-FFF2-40B4-BE49-F238E27FC236}">
                <a16:creationId xmlns:a16="http://schemas.microsoft.com/office/drawing/2014/main" id="{9C1068D2-40F0-9435-D8A2-83C2066E4841}"/>
              </a:ext>
            </a:extLst>
          </p:cNvPr>
          <p:cNvPicPr>
            <a:picLocks noChangeAspect="1" noChangeArrowheads="1"/>
          </p:cNvPicPr>
          <p:nvPr/>
        </p:nvPicPr>
        <p:blipFill rotWithShape="1">
          <a:blip r:embed="rId17">
            <a:extLst>
              <a:ext uri="{28A0092B-C50C-407E-A947-70E740481C1C}">
                <a14:useLocalDpi xmlns:a14="http://schemas.microsoft.com/office/drawing/2010/main" val="0"/>
              </a:ext>
            </a:extLst>
          </a:blip>
          <a:srcRect t="34988" b="36168"/>
          <a:stretch/>
        </p:blipFill>
        <p:spPr bwMode="auto">
          <a:xfrm>
            <a:off x="210987" y="5092368"/>
            <a:ext cx="1041524" cy="363308"/>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2">
            <a:extLst>
              <a:ext uri="{FF2B5EF4-FFF2-40B4-BE49-F238E27FC236}">
                <a16:creationId xmlns:a16="http://schemas.microsoft.com/office/drawing/2014/main" id="{39EEA4D2-7104-A402-3FAA-8009C92CC142}"/>
              </a:ext>
            </a:extLst>
          </p:cNvPr>
          <p:cNvPicPr>
            <a:picLocks noChangeAspect="1" noChangeArrowheads="1"/>
          </p:cNvPicPr>
          <p:nvPr/>
        </p:nvPicPr>
        <p:blipFill>
          <a:blip r:embed="rId18">
            <a:extLst>
              <a:ext uri="{28A0092B-C50C-407E-A947-70E740481C1C}">
                <a14:useLocalDpi xmlns:a14="http://schemas.microsoft.com/office/drawing/2010/main" val="0"/>
              </a:ext>
            </a:extLst>
          </a:blip>
          <a:srcRect/>
          <a:stretch>
            <a:fillRect/>
          </a:stretch>
        </p:blipFill>
        <p:spPr bwMode="auto">
          <a:xfrm>
            <a:off x="10789469" y="76919"/>
            <a:ext cx="1193242" cy="844655"/>
          </a:xfrm>
          <a:prstGeom prst="rect">
            <a:avLst/>
          </a:prstGeom>
          <a:noFill/>
          <a:extLst>
            <a:ext uri="{909E8E84-426E-40DD-AFC4-6F175D3DCCD1}">
              <a14:hiddenFill xmlns:a14="http://schemas.microsoft.com/office/drawing/2010/main">
                <a:solidFill>
                  <a:srgbClr val="FFFFFF"/>
                </a:solidFill>
              </a14:hiddenFill>
            </a:ext>
          </a:extLst>
        </p:spPr>
      </p:pic>
      <p:pic>
        <p:nvPicPr>
          <p:cNvPr id="12302" name="Picture 14" descr="PARTNERS - DEFACTO: Battery Design And Manufacturing Optimization">
            <a:extLst>
              <a:ext uri="{FF2B5EF4-FFF2-40B4-BE49-F238E27FC236}">
                <a16:creationId xmlns:a16="http://schemas.microsoft.com/office/drawing/2014/main" id="{CD5878D7-0F7A-F74B-F416-50450A573993}"/>
              </a:ext>
            </a:extLst>
          </p:cNvPr>
          <p:cNvPicPr>
            <a:picLocks noChangeAspect="1" noChangeArrowheads="1"/>
          </p:cNvPicPr>
          <p:nvPr/>
        </p:nvPicPr>
        <p:blipFill>
          <a:blip r:embed="rId19">
            <a:extLst>
              <a:ext uri="{28A0092B-C50C-407E-A947-70E740481C1C}">
                <a14:useLocalDpi xmlns:a14="http://schemas.microsoft.com/office/drawing/2010/main" val="0"/>
              </a:ext>
            </a:extLst>
          </a:blip>
          <a:srcRect/>
          <a:stretch>
            <a:fillRect/>
          </a:stretch>
        </p:blipFill>
        <p:spPr bwMode="auto">
          <a:xfrm>
            <a:off x="10963366" y="763616"/>
            <a:ext cx="1151661" cy="773378"/>
          </a:xfrm>
          <a:prstGeom prst="rect">
            <a:avLst/>
          </a:prstGeom>
          <a:noFill/>
          <a:extLst>
            <a:ext uri="{909E8E84-426E-40DD-AFC4-6F175D3DCCD1}">
              <a14:hiddenFill xmlns:a14="http://schemas.microsoft.com/office/drawing/2010/main">
                <a:solidFill>
                  <a:srgbClr val="FFFFFF"/>
                </a:solidFill>
              </a14:hiddenFill>
            </a:ext>
          </a:extLst>
        </p:spPr>
      </p:pic>
      <p:pic>
        <p:nvPicPr>
          <p:cNvPr id="12304" name="Picture 16" descr="Sintef - EcoFishCircle">
            <a:extLst>
              <a:ext uri="{FF2B5EF4-FFF2-40B4-BE49-F238E27FC236}">
                <a16:creationId xmlns:a16="http://schemas.microsoft.com/office/drawing/2014/main" id="{566AAD79-ED8E-D667-D7A3-F8510305D0B0}"/>
              </a:ext>
            </a:extLst>
          </p:cNvPr>
          <p:cNvPicPr>
            <a:picLocks noChangeAspect="1" noChangeArrowheads="1"/>
          </p:cNvPicPr>
          <p:nvPr/>
        </p:nvPicPr>
        <p:blipFill rotWithShape="1">
          <a:blip r:embed="rId20">
            <a:extLst>
              <a:ext uri="{28A0092B-C50C-407E-A947-70E740481C1C}">
                <a14:useLocalDpi xmlns:a14="http://schemas.microsoft.com/office/drawing/2010/main" val="0"/>
              </a:ext>
            </a:extLst>
          </a:blip>
          <a:srcRect l="14936" t="34635" r="13868" b="35727"/>
          <a:stretch>
            <a:fillRect/>
          </a:stretch>
        </p:blipFill>
        <p:spPr bwMode="auto">
          <a:xfrm>
            <a:off x="7335715" y="5559773"/>
            <a:ext cx="714830" cy="246312"/>
          </a:xfrm>
          <a:prstGeom prst="rect">
            <a:avLst/>
          </a:prstGeom>
          <a:noFill/>
          <a:extLst>
            <a:ext uri="{909E8E84-426E-40DD-AFC4-6F175D3DCCD1}">
              <a14:hiddenFill xmlns:a14="http://schemas.microsoft.com/office/drawing/2010/main">
                <a:solidFill>
                  <a:srgbClr val="FFFFFF"/>
                </a:solidFill>
              </a14:hiddenFill>
            </a:ext>
          </a:extLst>
        </p:spPr>
      </p:pic>
      <p:pic>
        <p:nvPicPr>
          <p:cNvPr id="2" name="Immagine 1">
            <a:extLst>
              <a:ext uri="{FF2B5EF4-FFF2-40B4-BE49-F238E27FC236}">
                <a16:creationId xmlns:a16="http://schemas.microsoft.com/office/drawing/2014/main" id="{F04D255D-438E-81F2-34A9-D32DF4268783}"/>
              </a:ext>
            </a:extLst>
          </p:cNvPr>
          <p:cNvPicPr>
            <a:picLocks noChangeAspect="1"/>
          </p:cNvPicPr>
          <p:nvPr/>
        </p:nvPicPr>
        <p:blipFill rotWithShape="1">
          <a:blip r:embed="rId21">
            <a:extLst>
              <a:ext uri="{BEBA8EAE-BF5A-486C-A8C5-ECC9F3942E4B}">
                <a14:imgProps xmlns:a14="http://schemas.microsoft.com/office/drawing/2010/main">
                  <a14:imgLayer r:embed="rId22">
                    <a14:imgEffect>
                      <a14:sharpenSoften amount="50000"/>
                    </a14:imgEffect>
                  </a14:imgLayer>
                </a14:imgProps>
              </a:ext>
            </a:extLst>
          </a:blip>
          <a:srcRect l="15251" t="24156" r="16409" b="26426"/>
          <a:stretch/>
        </p:blipFill>
        <p:spPr>
          <a:xfrm>
            <a:off x="50967" y="55140"/>
            <a:ext cx="2130138" cy="866434"/>
          </a:xfrm>
          <a:prstGeom prst="rect">
            <a:avLst/>
          </a:prstGeom>
        </p:spPr>
      </p:pic>
      <p:sp>
        <p:nvSpPr>
          <p:cNvPr id="3" name="Rettangolo 2">
            <a:extLst>
              <a:ext uri="{FF2B5EF4-FFF2-40B4-BE49-F238E27FC236}">
                <a16:creationId xmlns:a16="http://schemas.microsoft.com/office/drawing/2014/main" id="{149B817B-9646-3E2A-957B-B2A36B91FD5B}"/>
              </a:ext>
            </a:extLst>
          </p:cNvPr>
          <p:cNvSpPr>
            <a:spLocks noGrp="1"/>
          </p:cNvSpPr>
          <p:nvPr/>
        </p:nvSpPr>
        <p:spPr>
          <a:xfrm>
            <a:off x="-11430" y="19769"/>
            <a:ext cx="171450" cy="6858000"/>
          </a:xfrm>
          <a:prstGeom prst="rect">
            <a:avLst/>
          </a:prstGeom>
          <a:solidFill>
            <a:srgbClr val="00A6A6"/>
          </a:solidFill>
          <a:ln w="0">
            <a:noFill/>
          </a:ln>
        </p:spPr>
        <p:txBody>
          <a:bodyPr/>
          <a:lstStyle/>
          <a:p>
            <a:endParaRPr lang="it-IT"/>
          </a:p>
        </p:txBody>
      </p:sp>
    </p:spTree>
    <p:extLst>
      <p:ext uri="{BB962C8B-B14F-4D97-AF65-F5344CB8AC3E}">
        <p14:creationId xmlns:p14="http://schemas.microsoft.com/office/powerpoint/2010/main" val="21768883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magine 20">
            <a:extLst>
              <a:ext uri="{FF2B5EF4-FFF2-40B4-BE49-F238E27FC236}">
                <a16:creationId xmlns:a16="http://schemas.microsoft.com/office/drawing/2014/main" id="{3D5EEA60-6F46-EB54-27FD-A4D25DE4F1D3}"/>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3153" y="0"/>
            <a:ext cx="12128847" cy="6826103"/>
          </a:xfrm>
          <a:prstGeom prst="rect">
            <a:avLst/>
          </a:prstGeom>
        </p:spPr>
      </p:pic>
      <p:sp>
        <p:nvSpPr>
          <p:cNvPr id="3" name="Rettangolo 2">
            <a:extLst>
              <a:ext uri="{FF2B5EF4-FFF2-40B4-BE49-F238E27FC236}">
                <a16:creationId xmlns:a16="http://schemas.microsoft.com/office/drawing/2014/main" id="{630FC9C8-5648-4AE5-A830-FC6E84E82108}"/>
              </a:ext>
            </a:extLst>
          </p:cNvPr>
          <p:cNvSpPr>
            <a:spLocks noGrp="1"/>
          </p:cNvSpPr>
          <p:nvPr/>
        </p:nvSpPr>
        <p:spPr>
          <a:xfrm>
            <a:off x="-17871" y="14411"/>
            <a:ext cx="7088448" cy="6858000"/>
          </a:xfrm>
          <a:prstGeom prst="rect">
            <a:avLst/>
          </a:prstGeom>
          <a:gradFill>
            <a:gsLst>
              <a:gs pos="0">
                <a:srgbClr val="061725"/>
              </a:gs>
              <a:gs pos="62000">
                <a:srgbClr val="061725">
                  <a:alpha val="98000"/>
                </a:srgbClr>
              </a:gs>
              <a:gs pos="100000">
                <a:srgbClr val="061725">
                  <a:alpha val="18000"/>
                </a:srgbClr>
              </a:gs>
            </a:gsLst>
            <a:lin ang="5400000"/>
          </a:gradFill>
          <a:ln w="0">
            <a:noFill/>
          </a:ln>
        </p:spPr>
        <p:txBody>
          <a:bodyPr/>
          <a:lstStyle/>
          <a:p>
            <a:endParaRPr lang="it-IT"/>
          </a:p>
        </p:txBody>
      </p:sp>
      <p:sp>
        <p:nvSpPr>
          <p:cNvPr id="4" name="Rettangolo 3">
            <a:extLst>
              <a:ext uri="{FF2B5EF4-FFF2-40B4-BE49-F238E27FC236}">
                <a16:creationId xmlns:a16="http://schemas.microsoft.com/office/drawing/2014/main" id="{8A49F2F5-9342-4DB1-B372-2A8657321B55}"/>
              </a:ext>
            </a:extLst>
          </p:cNvPr>
          <p:cNvSpPr>
            <a:spLocks noGrp="1"/>
          </p:cNvSpPr>
          <p:nvPr/>
        </p:nvSpPr>
        <p:spPr>
          <a:xfrm>
            <a:off x="-6865" y="8747"/>
            <a:ext cx="12192000" cy="152400"/>
          </a:xfrm>
          <a:prstGeom prst="rect">
            <a:avLst/>
          </a:prstGeom>
          <a:solidFill>
            <a:srgbClr val="38D3C6"/>
          </a:solidFill>
          <a:ln w="0">
            <a:noFill/>
          </a:ln>
        </p:spPr>
        <p:txBody>
          <a:bodyPr/>
          <a:lstStyle/>
          <a:p>
            <a:endParaRPr lang="it-IT"/>
          </a:p>
        </p:txBody>
      </p:sp>
      <p:sp>
        <p:nvSpPr>
          <p:cNvPr id="5" name="Rettangolo 4">
            <a:extLst>
              <a:ext uri="{FF2B5EF4-FFF2-40B4-BE49-F238E27FC236}">
                <a16:creationId xmlns:a16="http://schemas.microsoft.com/office/drawing/2014/main" id="{EF0F164E-C2AC-4586-8ED9-CBA7D439DC72}"/>
              </a:ext>
            </a:extLst>
          </p:cNvPr>
          <p:cNvSpPr>
            <a:spLocks noGrp="1"/>
          </p:cNvSpPr>
          <p:nvPr/>
        </p:nvSpPr>
        <p:spPr>
          <a:xfrm>
            <a:off x="767116" y="303781"/>
            <a:ext cx="6572250" cy="666750"/>
          </a:xfrm>
          <a:prstGeom prst="rect">
            <a:avLst/>
          </a:prstGeom>
          <a:noFill/>
          <a:ln w="0">
            <a:noFill/>
          </a:ln>
        </p:spPr>
        <p:txBody>
          <a:bodyPr wrap="square" lIns="0" tIns="0" rIns="0" bIns="0" anchor="t">
            <a:noAutofit/>
          </a:bodyPr>
          <a:lstStyle>
            <a:defPPr algn="l">
              <a:defRPr sz="1125" b="1" i="0">
                <a:solidFill>
                  <a:srgbClr val="38D3C6"/>
                </a:solidFill>
                <a:latin typeface="Nimbus Sans"/>
                <a:ea typeface="Nimbus Sans"/>
                <a:cs typeface="Nimbus Sans"/>
              </a:defRPr>
            </a:defPPr>
          </a:lstStyle>
          <a:p>
            <a:pPr algn="l">
              <a:lnSpc>
                <a:spcPct val="100000"/>
              </a:lnSpc>
              <a:buNone/>
              <a:defRPr sz="1125" b="1" i="0">
                <a:solidFill>
                  <a:srgbClr val="38D3C6"/>
                </a:solidFill>
                <a:latin typeface="Nimbus Sans"/>
                <a:ea typeface="Nimbus Sans"/>
                <a:cs typeface="Nimbus Sans"/>
              </a:defRPr>
            </a:pPr>
            <a:r>
              <a:rPr sz="2800" b="1" i="0" dirty="0">
                <a:solidFill>
                  <a:srgbClr val="38D3C6"/>
                </a:solidFill>
                <a:latin typeface="Nimbus Sans"/>
                <a:ea typeface="Nimbus Sans"/>
                <a:cs typeface="Nimbus Sans"/>
              </a:rPr>
              <a:t>GIGAGREEN FINAL WORKSHOP + </a:t>
            </a:r>
            <a:endParaRPr lang="it-IT" sz="2800" b="1" i="0" dirty="0">
              <a:solidFill>
                <a:srgbClr val="38D3C6"/>
              </a:solidFill>
              <a:latin typeface="Nimbus Sans"/>
              <a:ea typeface="Nimbus Sans"/>
              <a:cs typeface="Nimbus Sans"/>
            </a:endParaRPr>
          </a:p>
          <a:p>
            <a:pPr algn="l">
              <a:lnSpc>
                <a:spcPct val="100000"/>
              </a:lnSpc>
              <a:buNone/>
              <a:defRPr sz="1125" b="1" i="0">
                <a:solidFill>
                  <a:srgbClr val="38D3C6"/>
                </a:solidFill>
                <a:latin typeface="Nimbus Sans"/>
                <a:ea typeface="Nimbus Sans"/>
                <a:cs typeface="Nimbus Sans"/>
              </a:defRPr>
            </a:pPr>
            <a:r>
              <a:rPr sz="2800" b="1" i="0" dirty="0">
                <a:solidFill>
                  <a:srgbClr val="38D3C6"/>
                </a:solidFill>
                <a:latin typeface="Nimbus Sans"/>
                <a:ea typeface="Nimbus Sans"/>
                <a:cs typeface="Nimbus Sans"/>
              </a:rPr>
              <a:t>EU POLICY DIALOGUE</a:t>
            </a:r>
          </a:p>
        </p:txBody>
      </p:sp>
      <p:sp>
        <p:nvSpPr>
          <p:cNvPr id="6" name="Rettangolo 5">
            <a:extLst>
              <a:ext uri="{FF2B5EF4-FFF2-40B4-BE49-F238E27FC236}">
                <a16:creationId xmlns:a16="http://schemas.microsoft.com/office/drawing/2014/main" id="{051F611E-3A7E-492C-8EDF-2C81706F1DBC}"/>
              </a:ext>
            </a:extLst>
          </p:cNvPr>
          <p:cNvSpPr>
            <a:spLocks noGrp="1"/>
          </p:cNvSpPr>
          <p:nvPr/>
        </p:nvSpPr>
        <p:spPr>
          <a:xfrm>
            <a:off x="590550" y="1354242"/>
            <a:ext cx="6096000" cy="666750"/>
          </a:xfrm>
          <a:prstGeom prst="rect">
            <a:avLst/>
          </a:prstGeom>
          <a:noFill/>
          <a:ln w="0">
            <a:noFill/>
          </a:ln>
        </p:spPr>
        <p:txBody>
          <a:bodyPr wrap="square" lIns="0" tIns="0" rIns="0" bIns="0" anchor="t">
            <a:normAutofit/>
          </a:bodyPr>
          <a:lstStyle>
            <a:defPPr algn="l">
              <a:defRPr sz="4050" b="1" i="0">
                <a:solidFill>
                  <a:srgbClr val="F7FAFA"/>
                </a:solidFill>
                <a:latin typeface="Nimbus Sans"/>
                <a:ea typeface="Nimbus Sans"/>
                <a:cs typeface="Nimbus Sans"/>
              </a:defRPr>
            </a:defPPr>
          </a:lstStyle>
          <a:p>
            <a:pPr algn="l">
              <a:lnSpc>
                <a:spcPct val="90000"/>
              </a:lnSpc>
              <a:buNone/>
              <a:defRPr sz="4050" b="1" i="0">
                <a:solidFill>
                  <a:srgbClr val="F7FAFA"/>
                </a:solidFill>
                <a:latin typeface="Nimbus Sans"/>
                <a:ea typeface="Nimbus Sans"/>
                <a:cs typeface="Nimbus Sans"/>
              </a:defRPr>
            </a:pPr>
            <a:r>
              <a:rPr sz="4050" b="1" i="0" dirty="0">
                <a:solidFill>
                  <a:srgbClr val="F7FAFA"/>
                </a:solidFill>
                <a:latin typeface="Nimbus Sans"/>
                <a:ea typeface="Nimbus Sans"/>
                <a:cs typeface="Nimbus Sans"/>
              </a:rPr>
              <a:t>BEYOND THE</a:t>
            </a:r>
          </a:p>
        </p:txBody>
      </p:sp>
      <p:sp>
        <p:nvSpPr>
          <p:cNvPr id="7" name="Rettangolo 6">
            <a:extLst>
              <a:ext uri="{FF2B5EF4-FFF2-40B4-BE49-F238E27FC236}">
                <a16:creationId xmlns:a16="http://schemas.microsoft.com/office/drawing/2014/main" id="{D53AF0F3-D6F4-4645-A678-D427D6AC280D}"/>
              </a:ext>
            </a:extLst>
          </p:cNvPr>
          <p:cNvSpPr>
            <a:spLocks noGrp="1"/>
          </p:cNvSpPr>
          <p:nvPr/>
        </p:nvSpPr>
        <p:spPr>
          <a:xfrm>
            <a:off x="590550" y="2038350"/>
            <a:ext cx="6286500" cy="819150"/>
          </a:xfrm>
          <a:prstGeom prst="rect">
            <a:avLst/>
          </a:prstGeom>
          <a:noFill/>
          <a:ln w="0">
            <a:noFill/>
          </a:ln>
        </p:spPr>
        <p:txBody>
          <a:bodyPr wrap="square" lIns="0" tIns="0" rIns="0" bIns="0" anchor="t">
            <a:normAutofit/>
          </a:bodyPr>
          <a:lstStyle>
            <a:defPPr algn="l">
              <a:defRPr sz="5100" b="1" i="0">
                <a:solidFill>
                  <a:srgbClr val="93D63D"/>
                </a:solidFill>
                <a:latin typeface="Nimbus Sans"/>
                <a:ea typeface="Nimbus Sans"/>
                <a:cs typeface="Nimbus Sans"/>
              </a:defRPr>
            </a:defPPr>
          </a:lstStyle>
          <a:p>
            <a:pPr algn="l">
              <a:lnSpc>
                <a:spcPct val="86000"/>
              </a:lnSpc>
              <a:buNone/>
              <a:defRPr sz="5100" b="1" i="0">
                <a:solidFill>
                  <a:srgbClr val="93D63D"/>
                </a:solidFill>
                <a:latin typeface="Nimbus Sans"/>
                <a:ea typeface="Nimbus Sans"/>
                <a:cs typeface="Nimbus Sans"/>
              </a:defRPr>
            </a:pPr>
            <a:r>
              <a:rPr sz="5100" b="1" i="0" dirty="0">
                <a:solidFill>
                  <a:srgbClr val="93D63D"/>
                </a:solidFill>
                <a:latin typeface="Nimbus Sans"/>
                <a:ea typeface="Nimbus Sans"/>
                <a:cs typeface="Nimbus Sans"/>
              </a:rPr>
              <a:t>PILOT LINE</a:t>
            </a:r>
          </a:p>
        </p:txBody>
      </p:sp>
      <p:sp>
        <p:nvSpPr>
          <p:cNvPr id="8" name="Rettangolo 7">
            <a:extLst>
              <a:ext uri="{FF2B5EF4-FFF2-40B4-BE49-F238E27FC236}">
                <a16:creationId xmlns:a16="http://schemas.microsoft.com/office/drawing/2014/main" id="{F8E0F204-7E5E-4EA3-9211-06FCD0B862B1}"/>
              </a:ext>
            </a:extLst>
          </p:cNvPr>
          <p:cNvSpPr>
            <a:spLocks noGrp="1"/>
          </p:cNvSpPr>
          <p:nvPr/>
        </p:nvSpPr>
        <p:spPr>
          <a:xfrm>
            <a:off x="619125" y="2962275"/>
            <a:ext cx="5715000" cy="800100"/>
          </a:xfrm>
          <a:prstGeom prst="rect">
            <a:avLst/>
          </a:prstGeom>
          <a:noFill/>
          <a:ln w="0">
            <a:noFill/>
          </a:ln>
        </p:spPr>
        <p:txBody>
          <a:bodyPr wrap="square" lIns="0" tIns="0" rIns="0" bIns="0" anchor="t">
            <a:normAutofit/>
          </a:bodyPr>
          <a:lstStyle>
            <a:defPPr algn="l">
              <a:defRPr sz="1875" b="1" i="0">
                <a:solidFill>
                  <a:srgbClr val="F7FAFA"/>
                </a:solidFill>
                <a:latin typeface="Nimbus Sans"/>
                <a:ea typeface="Nimbus Sans"/>
                <a:cs typeface="Nimbus Sans"/>
              </a:defRPr>
            </a:defPPr>
          </a:lstStyle>
          <a:p>
            <a:pPr algn="l">
              <a:lnSpc>
                <a:spcPct val="102000"/>
              </a:lnSpc>
              <a:buNone/>
              <a:defRPr sz="1875" b="1" i="0">
                <a:solidFill>
                  <a:srgbClr val="F7FAFA"/>
                </a:solidFill>
                <a:latin typeface="Nimbus Sans"/>
                <a:ea typeface="Nimbus Sans"/>
                <a:cs typeface="Nimbus Sans"/>
              </a:defRPr>
            </a:pPr>
            <a:r>
              <a:rPr sz="1875" b="1" i="0" dirty="0">
                <a:solidFill>
                  <a:srgbClr val="F7FAFA"/>
                </a:solidFill>
                <a:latin typeface="Nimbus Sans"/>
                <a:ea typeface="Nimbus Sans"/>
                <a:cs typeface="Nimbus Sans"/>
              </a:rPr>
              <a:t>What will it take to manufacture batteries competitively in Europe?</a:t>
            </a:r>
          </a:p>
        </p:txBody>
      </p:sp>
      <p:sp>
        <p:nvSpPr>
          <p:cNvPr id="9" name="Rettangolo 8">
            <a:extLst>
              <a:ext uri="{FF2B5EF4-FFF2-40B4-BE49-F238E27FC236}">
                <a16:creationId xmlns:a16="http://schemas.microsoft.com/office/drawing/2014/main" id="{D1CB1BC6-DE52-4BBD-B6EE-763998DFF882}"/>
              </a:ext>
            </a:extLst>
          </p:cNvPr>
          <p:cNvSpPr>
            <a:spLocks noGrp="1"/>
          </p:cNvSpPr>
          <p:nvPr/>
        </p:nvSpPr>
        <p:spPr>
          <a:xfrm>
            <a:off x="619125" y="3905250"/>
            <a:ext cx="5905500" cy="590550"/>
          </a:xfrm>
          <a:prstGeom prst="rect">
            <a:avLst/>
          </a:prstGeom>
          <a:noFill/>
          <a:ln w="0">
            <a:noFill/>
          </a:ln>
        </p:spPr>
        <p:txBody>
          <a:bodyPr wrap="square" lIns="0" tIns="0" rIns="0" bIns="0" anchor="t">
            <a:normAutofit/>
          </a:bodyPr>
          <a:lstStyle>
            <a:defPPr algn="l">
              <a:defRPr sz="1350" b="0" i="0">
                <a:solidFill>
                  <a:srgbClr val="C6D8DE"/>
                </a:solidFill>
                <a:latin typeface="Nimbus Sans"/>
                <a:ea typeface="Nimbus Sans"/>
                <a:cs typeface="Nimbus Sans"/>
              </a:defRPr>
            </a:defPPr>
          </a:lstStyle>
          <a:p>
            <a:pPr algn="l">
              <a:lnSpc>
                <a:spcPct val="108000"/>
              </a:lnSpc>
              <a:buNone/>
              <a:defRPr sz="1350" b="0" i="0">
                <a:solidFill>
                  <a:srgbClr val="C6D8DE"/>
                </a:solidFill>
                <a:latin typeface="Nimbus Sans"/>
                <a:ea typeface="Nimbus Sans"/>
                <a:cs typeface="Nimbus Sans"/>
              </a:defRPr>
            </a:pPr>
            <a:r>
              <a:rPr sz="1600" b="0" i="0" dirty="0">
                <a:solidFill>
                  <a:srgbClr val="C6D8DE"/>
                </a:solidFill>
                <a:latin typeface="Nimbus Sans"/>
                <a:ea typeface="Nimbus Sans"/>
                <a:cs typeface="Nimbus Sans"/>
              </a:rPr>
              <a:t>Project evidence meets industrial reality to shape Europe’s next battery manufacturing agenda.</a:t>
            </a:r>
          </a:p>
        </p:txBody>
      </p:sp>
      <p:sp>
        <p:nvSpPr>
          <p:cNvPr id="10" name="Rettangolo 9">
            <a:extLst>
              <a:ext uri="{FF2B5EF4-FFF2-40B4-BE49-F238E27FC236}">
                <a16:creationId xmlns:a16="http://schemas.microsoft.com/office/drawing/2014/main" id="{93B94815-38EA-4DF0-BD20-3A6580B48B23}"/>
              </a:ext>
            </a:extLst>
          </p:cNvPr>
          <p:cNvSpPr>
            <a:spLocks noGrp="1"/>
          </p:cNvSpPr>
          <p:nvPr/>
        </p:nvSpPr>
        <p:spPr>
          <a:xfrm>
            <a:off x="619125" y="4700286"/>
            <a:ext cx="838200" cy="57150"/>
          </a:xfrm>
          <a:prstGeom prst="rect">
            <a:avLst/>
          </a:prstGeom>
          <a:solidFill>
            <a:srgbClr val="E3A06D"/>
          </a:solidFill>
          <a:ln w="0">
            <a:noFill/>
          </a:ln>
        </p:spPr>
        <p:txBody>
          <a:bodyPr/>
          <a:lstStyle/>
          <a:p>
            <a:endParaRPr lang="it-IT"/>
          </a:p>
        </p:txBody>
      </p:sp>
      <p:sp>
        <p:nvSpPr>
          <p:cNvPr id="11" name="Rettangolo 10">
            <a:extLst>
              <a:ext uri="{FF2B5EF4-FFF2-40B4-BE49-F238E27FC236}">
                <a16:creationId xmlns:a16="http://schemas.microsoft.com/office/drawing/2014/main" id="{50475ADE-F3DC-4B2B-B993-01BACAEE3FB4}"/>
              </a:ext>
            </a:extLst>
          </p:cNvPr>
          <p:cNvSpPr>
            <a:spLocks noGrp="1"/>
          </p:cNvSpPr>
          <p:nvPr/>
        </p:nvSpPr>
        <p:spPr>
          <a:xfrm>
            <a:off x="619125" y="4984897"/>
            <a:ext cx="4476750" cy="457200"/>
          </a:xfrm>
          <a:prstGeom prst="rect">
            <a:avLst/>
          </a:prstGeom>
          <a:noFill/>
          <a:ln w="0">
            <a:noFill/>
          </a:ln>
        </p:spPr>
        <p:txBody>
          <a:bodyPr wrap="square" lIns="0" tIns="0" rIns="0" bIns="0" anchor="t">
            <a:normAutofit/>
          </a:bodyPr>
          <a:lstStyle>
            <a:defPPr algn="l">
              <a:defRPr sz="2400" b="1" i="0">
                <a:solidFill>
                  <a:srgbClr val="F7FAFA"/>
                </a:solidFill>
                <a:latin typeface="Nimbus Sans"/>
                <a:ea typeface="Nimbus Sans"/>
                <a:cs typeface="Nimbus Sans"/>
              </a:defRPr>
            </a:defPPr>
          </a:lstStyle>
          <a:p>
            <a:pPr algn="l">
              <a:lnSpc>
                <a:spcPct val="100000"/>
              </a:lnSpc>
              <a:buNone/>
              <a:defRPr sz="2400" b="1" i="0">
                <a:solidFill>
                  <a:srgbClr val="F7FAFA"/>
                </a:solidFill>
                <a:latin typeface="Nimbus Sans"/>
                <a:ea typeface="Nimbus Sans"/>
                <a:cs typeface="Nimbus Sans"/>
              </a:defRPr>
            </a:pPr>
            <a:r>
              <a:rPr sz="2400" b="1" i="0" dirty="0">
                <a:solidFill>
                  <a:srgbClr val="F7FAFA"/>
                </a:solidFill>
                <a:latin typeface="Nimbus Sans"/>
                <a:ea typeface="Nimbus Sans"/>
                <a:cs typeface="Nimbus Sans"/>
              </a:rPr>
              <a:t>24 NOVEMBER 2026</a:t>
            </a:r>
          </a:p>
        </p:txBody>
      </p:sp>
      <p:sp>
        <p:nvSpPr>
          <p:cNvPr id="12" name="Rettangolo 11">
            <a:extLst>
              <a:ext uri="{FF2B5EF4-FFF2-40B4-BE49-F238E27FC236}">
                <a16:creationId xmlns:a16="http://schemas.microsoft.com/office/drawing/2014/main" id="{76E67317-8005-407E-A1A6-47750623DB60}"/>
              </a:ext>
            </a:extLst>
          </p:cNvPr>
          <p:cNvSpPr>
            <a:spLocks noGrp="1"/>
          </p:cNvSpPr>
          <p:nvPr/>
        </p:nvSpPr>
        <p:spPr>
          <a:xfrm>
            <a:off x="619125" y="5573111"/>
            <a:ext cx="2781300" cy="924150"/>
          </a:xfrm>
          <a:prstGeom prst="rect">
            <a:avLst/>
          </a:prstGeom>
          <a:noFill/>
          <a:ln w="0">
            <a:noFill/>
          </a:ln>
        </p:spPr>
        <p:txBody>
          <a:bodyPr wrap="square" lIns="0" tIns="0" rIns="0" bIns="0" anchor="t">
            <a:normAutofit/>
          </a:bodyPr>
          <a:lstStyle>
            <a:defPPr algn="l">
              <a:defRPr sz="1350" b="1" i="0">
                <a:solidFill>
                  <a:srgbClr val="38D3C6"/>
                </a:solidFill>
                <a:latin typeface="Nimbus Sans"/>
                <a:ea typeface="Nimbus Sans"/>
                <a:cs typeface="Nimbus Sans"/>
              </a:defRPr>
            </a:defPPr>
          </a:lstStyle>
          <a:p>
            <a:pPr algn="l">
              <a:lnSpc>
                <a:spcPct val="100000"/>
              </a:lnSpc>
              <a:buNone/>
              <a:defRPr sz="1350" b="1" i="0">
                <a:solidFill>
                  <a:srgbClr val="38D3C6"/>
                </a:solidFill>
                <a:latin typeface="Nimbus Sans"/>
                <a:ea typeface="Nimbus Sans"/>
                <a:cs typeface="Nimbus Sans"/>
              </a:defRPr>
            </a:pPr>
            <a:r>
              <a:rPr lang="it-IT" sz="1600" b="1" i="0" dirty="0">
                <a:solidFill>
                  <a:srgbClr val="38D3C6"/>
                </a:solidFill>
                <a:latin typeface="Nimbus Sans"/>
                <a:ea typeface="Nimbus Sans"/>
                <a:cs typeface="Nimbus Sans"/>
              </a:rPr>
              <a:t>EERA </a:t>
            </a:r>
            <a:r>
              <a:rPr lang="it-IT" sz="1600" b="1" i="0" dirty="0" err="1">
                <a:solidFill>
                  <a:srgbClr val="38D3C6"/>
                </a:solidFill>
                <a:latin typeface="Nimbus Sans"/>
                <a:ea typeface="Nimbus Sans"/>
                <a:cs typeface="Nimbus Sans"/>
              </a:rPr>
              <a:t>premises</a:t>
            </a:r>
            <a:endParaRPr lang="it-IT" sz="1600" b="1" i="0" dirty="0">
              <a:solidFill>
                <a:srgbClr val="38D3C6"/>
              </a:solidFill>
              <a:latin typeface="Nimbus Sans"/>
              <a:ea typeface="Nimbus Sans"/>
              <a:cs typeface="Nimbus Sans"/>
            </a:endParaRPr>
          </a:p>
          <a:p>
            <a:pPr algn="l">
              <a:lnSpc>
                <a:spcPct val="100000"/>
              </a:lnSpc>
              <a:buNone/>
              <a:defRPr sz="1350" b="1" i="0">
                <a:solidFill>
                  <a:srgbClr val="38D3C6"/>
                </a:solidFill>
                <a:latin typeface="Nimbus Sans"/>
                <a:ea typeface="Nimbus Sans"/>
                <a:cs typeface="Nimbus Sans"/>
              </a:defRPr>
            </a:pPr>
            <a:r>
              <a:rPr lang="it-IT" sz="1600" b="1" i="0" dirty="0">
                <a:solidFill>
                  <a:srgbClr val="38D3C6"/>
                </a:solidFill>
                <a:latin typeface="Nimbus Sans"/>
                <a:ea typeface="Nimbus Sans"/>
                <a:cs typeface="Nimbus Sans"/>
              </a:rPr>
              <a:t>Rue de Namur  72</a:t>
            </a:r>
          </a:p>
          <a:p>
            <a:pPr algn="l">
              <a:lnSpc>
                <a:spcPct val="100000"/>
              </a:lnSpc>
              <a:buNone/>
              <a:defRPr sz="1350" b="1" i="0">
                <a:solidFill>
                  <a:srgbClr val="38D3C6"/>
                </a:solidFill>
                <a:latin typeface="Nimbus Sans"/>
                <a:ea typeface="Nimbus Sans"/>
                <a:cs typeface="Nimbus Sans"/>
              </a:defRPr>
            </a:pPr>
            <a:r>
              <a:rPr sz="1600" b="1" i="0" dirty="0">
                <a:solidFill>
                  <a:srgbClr val="38D3C6"/>
                </a:solidFill>
                <a:latin typeface="Nimbus Sans"/>
                <a:ea typeface="Nimbus Sans"/>
                <a:cs typeface="Nimbus Sans"/>
              </a:rPr>
              <a:t>BRUSSELS + ONLINE</a:t>
            </a:r>
          </a:p>
        </p:txBody>
      </p:sp>
      <p:sp>
        <p:nvSpPr>
          <p:cNvPr id="13" name="Rettangolo 12">
            <a:extLst>
              <a:ext uri="{FF2B5EF4-FFF2-40B4-BE49-F238E27FC236}">
                <a16:creationId xmlns:a16="http://schemas.microsoft.com/office/drawing/2014/main" id="{09DCDB39-7410-4517-BAD3-575104209E71}"/>
              </a:ext>
            </a:extLst>
          </p:cNvPr>
          <p:cNvSpPr>
            <a:spLocks noGrp="1"/>
          </p:cNvSpPr>
          <p:nvPr/>
        </p:nvSpPr>
        <p:spPr>
          <a:xfrm>
            <a:off x="3705225" y="5876925"/>
            <a:ext cx="1695450" cy="285750"/>
          </a:xfrm>
          <a:prstGeom prst="rect">
            <a:avLst/>
          </a:prstGeom>
          <a:noFill/>
          <a:ln w="0">
            <a:noFill/>
          </a:ln>
        </p:spPr>
        <p:txBody>
          <a:bodyPr wrap="square" lIns="0" tIns="0" rIns="0" bIns="0" anchor="t">
            <a:normAutofit/>
          </a:bodyPr>
          <a:lstStyle>
            <a:defPPr algn="l">
              <a:defRPr sz="1350" b="1" i="0">
                <a:solidFill>
                  <a:srgbClr val="E3A06D"/>
                </a:solidFill>
                <a:latin typeface="Nimbus Sans"/>
                <a:ea typeface="Nimbus Sans"/>
                <a:cs typeface="Nimbus Sans"/>
              </a:defRPr>
            </a:defPPr>
          </a:lstStyle>
          <a:p>
            <a:pPr algn="l">
              <a:lnSpc>
                <a:spcPct val="100000"/>
              </a:lnSpc>
              <a:buNone/>
              <a:defRPr sz="1350" b="1" i="0">
                <a:solidFill>
                  <a:srgbClr val="E3A06D"/>
                </a:solidFill>
                <a:latin typeface="Nimbus Sans"/>
                <a:ea typeface="Nimbus Sans"/>
                <a:cs typeface="Nimbus Sans"/>
              </a:defRPr>
            </a:pPr>
            <a:r>
              <a:rPr sz="1350" b="1" i="0" dirty="0">
                <a:solidFill>
                  <a:srgbClr val="E3A06D"/>
                </a:solidFill>
                <a:latin typeface="Nimbus Sans"/>
                <a:ea typeface="Nimbus Sans"/>
                <a:cs typeface="Nimbus Sans"/>
              </a:rPr>
              <a:t>09:</a:t>
            </a:r>
            <a:r>
              <a:rPr lang="it-IT" sz="1350" b="1" i="0" dirty="0">
                <a:solidFill>
                  <a:srgbClr val="E3A06D"/>
                </a:solidFill>
                <a:latin typeface="Nimbus Sans"/>
                <a:ea typeface="Nimbus Sans"/>
                <a:cs typeface="Nimbus Sans"/>
              </a:rPr>
              <a:t>00</a:t>
            </a:r>
            <a:r>
              <a:rPr sz="1350" b="1" i="0" dirty="0">
                <a:solidFill>
                  <a:srgbClr val="E3A06D"/>
                </a:solidFill>
                <a:latin typeface="Nimbus Sans"/>
                <a:ea typeface="Nimbus Sans"/>
                <a:cs typeface="Nimbus Sans"/>
              </a:rPr>
              <a:t>–12:</a:t>
            </a:r>
            <a:r>
              <a:rPr lang="it-IT" sz="1350" b="1" i="0" dirty="0">
                <a:solidFill>
                  <a:srgbClr val="E3A06D"/>
                </a:solidFill>
                <a:latin typeface="Nimbus Sans"/>
                <a:ea typeface="Nimbus Sans"/>
                <a:cs typeface="Nimbus Sans"/>
              </a:rPr>
              <a:t>3</a:t>
            </a:r>
            <a:r>
              <a:rPr sz="1350" b="1" i="0" dirty="0">
                <a:solidFill>
                  <a:srgbClr val="E3A06D"/>
                </a:solidFill>
                <a:latin typeface="Nimbus Sans"/>
                <a:ea typeface="Nimbus Sans"/>
                <a:cs typeface="Nimbus Sans"/>
              </a:rPr>
              <a:t>0</a:t>
            </a:r>
          </a:p>
        </p:txBody>
      </p:sp>
      <p:sp>
        <p:nvSpPr>
          <p:cNvPr id="14" name="Rettangolo con angoli arrotondati 13">
            <a:extLst>
              <a:ext uri="{FF2B5EF4-FFF2-40B4-BE49-F238E27FC236}">
                <a16:creationId xmlns:a16="http://schemas.microsoft.com/office/drawing/2014/main" id="{523FC8E8-383D-4D66-961E-8B12585048E2}"/>
              </a:ext>
            </a:extLst>
          </p:cNvPr>
          <p:cNvSpPr>
            <a:spLocks noGrp="1"/>
          </p:cNvSpPr>
          <p:nvPr/>
        </p:nvSpPr>
        <p:spPr>
          <a:xfrm>
            <a:off x="9277350" y="361950"/>
            <a:ext cx="2552700" cy="895350"/>
          </a:xfrm>
          <a:prstGeom prst="roundRect">
            <a:avLst>
              <a:gd name="adj" fmla="val 14894"/>
            </a:avLst>
          </a:prstGeom>
          <a:solidFill>
            <a:srgbClr val="FFFFFF">
              <a:alpha val="96000"/>
            </a:srgbClr>
          </a:solidFill>
          <a:ln w="0">
            <a:noFill/>
          </a:ln>
        </p:spPr>
        <p:txBody>
          <a:bodyPr/>
          <a:lstStyle/>
          <a:p>
            <a:endParaRPr lang="it-IT"/>
          </a:p>
        </p:txBody>
      </p:sp>
      <p:pic>
        <p:nvPicPr>
          <p:cNvPr id="15" name="Immagine 14">
            <a:extLst>
              <a:ext uri="{FF2B5EF4-FFF2-40B4-BE49-F238E27FC236}">
                <a16:creationId xmlns:a16="http://schemas.microsoft.com/office/drawing/2014/main" id="{7887F89B-E1E4-4047-BB9A-899AA0B943FF}"/>
              </a:ext>
            </a:extLst>
          </p:cNvPr>
          <p:cNvPicPr>
            <a:picLocks noChangeAspect="1"/>
          </p:cNvPicPr>
          <p:nvPr/>
        </p:nvPicPr>
        <p:blipFill>
          <a:blip r:embed="rId4"/>
          <a:stretch/>
        </p:blipFill>
        <p:spPr>
          <a:xfrm>
            <a:off x="9682515" y="495300"/>
            <a:ext cx="1742369" cy="628650"/>
          </a:xfrm>
          <a:prstGeom prst="rect">
            <a:avLst/>
          </a:prstGeom>
        </p:spPr>
      </p:pic>
      <p:sp>
        <p:nvSpPr>
          <p:cNvPr id="16" name="Rettangolo 15">
            <a:extLst>
              <a:ext uri="{FF2B5EF4-FFF2-40B4-BE49-F238E27FC236}">
                <a16:creationId xmlns:a16="http://schemas.microsoft.com/office/drawing/2014/main" id="{98C60A0B-3D3E-47CF-AA2F-E403C110742D}"/>
              </a:ext>
            </a:extLst>
          </p:cNvPr>
          <p:cNvSpPr>
            <a:spLocks noGrp="1"/>
          </p:cNvSpPr>
          <p:nvPr/>
        </p:nvSpPr>
        <p:spPr>
          <a:xfrm>
            <a:off x="4794236" y="1369056"/>
            <a:ext cx="2428875" cy="528971"/>
          </a:xfrm>
          <a:prstGeom prst="rect">
            <a:avLst/>
          </a:prstGeom>
          <a:noFill/>
          <a:ln w="0">
            <a:noFill/>
          </a:ln>
        </p:spPr>
        <p:txBody>
          <a:bodyPr wrap="square" lIns="0" tIns="0" rIns="0" bIns="0" anchor="t">
            <a:noAutofit/>
          </a:bodyPr>
          <a:lstStyle>
            <a:defPPr algn="ctr">
              <a:defRPr sz="900" b="1" i="0">
                <a:solidFill>
                  <a:srgbClr val="C9D9DE"/>
                </a:solidFill>
                <a:latin typeface="Nimbus Sans"/>
                <a:ea typeface="Nimbus Sans"/>
                <a:cs typeface="Nimbus Sans"/>
              </a:defRPr>
            </a:defPPr>
          </a:lstStyle>
          <a:p>
            <a:pPr algn="ctr">
              <a:lnSpc>
                <a:spcPct val="100000"/>
              </a:lnSpc>
              <a:buNone/>
              <a:defRPr sz="900" b="1" i="0">
                <a:solidFill>
                  <a:srgbClr val="C9D9DE"/>
                </a:solidFill>
                <a:latin typeface="Nimbus Sans"/>
                <a:ea typeface="Nimbus Sans"/>
                <a:cs typeface="Nimbus Sans"/>
              </a:defRPr>
            </a:pPr>
            <a:r>
              <a:rPr sz="2000" b="1" i="0" dirty="0">
                <a:solidFill>
                  <a:srgbClr val="C9D9DE"/>
                </a:solidFill>
                <a:latin typeface="Nimbus Sans"/>
                <a:ea typeface="Nimbus Sans"/>
                <a:cs typeface="Nimbus Sans"/>
              </a:rPr>
              <a:t>PRELIMINARY PROGRAMME</a:t>
            </a:r>
          </a:p>
        </p:txBody>
      </p:sp>
      <p:sp>
        <p:nvSpPr>
          <p:cNvPr id="17" name="Rettangolo 16">
            <a:extLst>
              <a:ext uri="{FF2B5EF4-FFF2-40B4-BE49-F238E27FC236}">
                <a16:creationId xmlns:a16="http://schemas.microsoft.com/office/drawing/2014/main" id="{6E6FFDB5-5246-486E-AB48-49A0376495AC}"/>
              </a:ext>
            </a:extLst>
          </p:cNvPr>
          <p:cNvSpPr>
            <a:spLocks noGrp="1"/>
          </p:cNvSpPr>
          <p:nvPr/>
        </p:nvSpPr>
        <p:spPr>
          <a:xfrm>
            <a:off x="9401175" y="6362700"/>
            <a:ext cx="2286000" cy="228600"/>
          </a:xfrm>
          <a:prstGeom prst="rect">
            <a:avLst/>
          </a:prstGeom>
          <a:noFill/>
          <a:ln w="0">
            <a:noFill/>
          </a:ln>
        </p:spPr>
        <p:txBody>
          <a:bodyPr wrap="square" lIns="0" tIns="0" rIns="0" bIns="0" anchor="t">
            <a:normAutofit lnSpcReduction="10000"/>
          </a:bodyPr>
          <a:lstStyle>
            <a:defPPr algn="r">
              <a:defRPr sz="1050" b="1" i="0">
                <a:solidFill>
                  <a:srgbClr val="F7FAFA"/>
                </a:solidFill>
                <a:latin typeface="Nimbus Sans"/>
                <a:ea typeface="Nimbus Sans"/>
                <a:cs typeface="Nimbus Sans"/>
              </a:defRPr>
            </a:defPPr>
          </a:lstStyle>
          <a:p>
            <a:pPr algn="r">
              <a:lnSpc>
                <a:spcPct val="100000"/>
              </a:lnSpc>
              <a:buNone/>
              <a:defRPr sz="1050" b="1" i="0">
                <a:solidFill>
                  <a:srgbClr val="F7FAFA"/>
                </a:solidFill>
                <a:latin typeface="Nimbus Sans"/>
                <a:ea typeface="Nimbus Sans"/>
                <a:cs typeface="Nimbus Sans"/>
              </a:defRPr>
            </a:pPr>
            <a:r>
              <a:rPr sz="1600" b="1" i="0" dirty="0" err="1">
                <a:solidFill>
                  <a:srgbClr val="F7FAFA"/>
                </a:solidFill>
                <a:latin typeface="Nimbus Sans"/>
                <a:ea typeface="Nimbus Sans"/>
                <a:cs typeface="Nimbus Sans"/>
              </a:rPr>
              <a:t>gigagreenproject.eu</a:t>
            </a:r>
            <a:endParaRPr sz="1600" b="1" i="0" dirty="0">
              <a:solidFill>
                <a:srgbClr val="F7FAFA"/>
              </a:solidFill>
              <a:latin typeface="Nimbus Sans"/>
              <a:ea typeface="Nimbus Sans"/>
              <a:cs typeface="Nimbus Sans"/>
            </a:endParaRPr>
          </a:p>
        </p:txBody>
      </p:sp>
    </p:spTree>
    <p:extLst>
      <p:ext uri="{BB962C8B-B14F-4D97-AF65-F5344CB8AC3E}">
        <p14:creationId xmlns:p14="http://schemas.microsoft.com/office/powerpoint/2010/main" val="19576194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071B2E"/>
        </a:solidFill>
        <a:effectLst/>
      </p:bgPr>
    </p:bg>
    <p:spTree>
      <p:nvGrpSpPr>
        <p:cNvPr id="1" name=""/>
        <p:cNvGrpSpPr/>
        <p:nvPr/>
      </p:nvGrpSpPr>
      <p:grpSpPr>
        <a:xfrm>
          <a:off x="0" y="0"/>
          <a:ext cx="0" cy="0"/>
          <a:chOff x="0" y="0"/>
          <a:chExt cx="0" cy="0"/>
        </a:xfrm>
      </p:grpSpPr>
      <p:sp>
        <p:nvSpPr>
          <p:cNvPr id="27" name="Ovale 26">
            <a:extLst>
              <a:ext uri="{FF2B5EF4-FFF2-40B4-BE49-F238E27FC236}">
                <a16:creationId xmlns:a16="http://schemas.microsoft.com/office/drawing/2014/main" id="{83046512-1883-4261-A18F-7918ABF86676}"/>
              </a:ext>
            </a:extLst>
          </p:cNvPr>
          <p:cNvSpPr>
            <a:spLocks noGrp="1"/>
          </p:cNvSpPr>
          <p:nvPr/>
        </p:nvSpPr>
        <p:spPr>
          <a:xfrm>
            <a:off x="10477500" y="0"/>
            <a:ext cx="1714500" cy="1714500"/>
          </a:xfrm>
          <a:prstGeom prst="ellipse">
            <a:avLst/>
          </a:prstGeom>
          <a:solidFill>
            <a:srgbClr val="00A6A6">
              <a:alpha val="12000"/>
            </a:srgbClr>
          </a:solidFill>
          <a:ln w="0">
            <a:noFill/>
          </a:ln>
        </p:spPr>
        <p:txBody>
          <a:bodyPr/>
          <a:lstStyle/>
          <a:p>
            <a:endParaRPr lang="it-IT"/>
          </a:p>
        </p:txBody>
      </p:sp>
      <p:sp>
        <p:nvSpPr>
          <p:cNvPr id="2" name="Ovale 1">
            <a:extLst>
              <a:ext uri="{FF2B5EF4-FFF2-40B4-BE49-F238E27FC236}">
                <a16:creationId xmlns:a16="http://schemas.microsoft.com/office/drawing/2014/main" id="{DFCCB472-EFB9-40B5-9250-C82460E7D512}"/>
              </a:ext>
            </a:extLst>
          </p:cNvPr>
          <p:cNvSpPr>
            <a:spLocks noGrp="1"/>
          </p:cNvSpPr>
          <p:nvPr/>
        </p:nvSpPr>
        <p:spPr>
          <a:xfrm>
            <a:off x="10668000" y="5334000"/>
            <a:ext cx="1524000" cy="1524000"/>
          </a:xfrm>
          <a:prstGeom prst="ellipse">
            <a:avLst/>
          </a:prstGeom>
          <a:solidFill>
            <a:srgbClr val="9AD83D">
              <a:alpha val="10000"/>
            </a:srgbClr>
          </a:solidFill>
          <a:ln w="0">
            <a:noFill/>
          </a:ln>
        </p:spPr>
        <p:txBody>
          <a:bodyPr/>
          <a:lstStyle/>
          <a:p>
            <a:endParaRPr lang="it-IT"/>
          </a:p>
        </p:txBody>
      </p:sp>
      <p:sp>
        <p:nvSpPr>
          <p:cNvPr id="3" name="Rettangolo 2">
            <a:extLst>
              <a:ext uri="{FF2B5EF4-FFF2-40B4-BE49-F238E27FC236}">
                <a16:creationId xmlns:a16="http://schemas.microsoft.com/office/drawing/2014/main" id="{D0915924-9516-4A87-BDF6-409E035B6AF1}"/>
              </a:ext>
            </a:extLst>
          </p:cNvPr>
          <p:cNvSpPr>
            <a:spLocks noGrp="1"/>
          </p:cNvSpPr>
          <p:nvPr/>
        </p:nvSpPr>
        <p:spPr>
          <a:xfrm>
            <a:off x="609600" y="190500"/>
            <a:ext cx="5905500" cy="228600"/>
          </a:xfrm>
          <a:prstGeom prst="rect">
            <a:avLst/>
          </a:prstGeom>
          <a:noFill/>
          <a:ln w="0">
            <a:noFill/>
          </a:ln>
        </p:spPr>
        <p:txBody>
          <a:bodyPr wrap="square" lIns="0" tIns="0" rIns="0" bIns="0" anchor="t">
            <a:noAutofit/>
          </a:bodyPr>
          <a:lstStyle/>
          <a:p>
            <a:pPr algn="l">
              <a:lnSpc>
                <a:spcPct val="100000"/>
              </a:lnSpc>
              <a:buNone/>
              <a:defRPr sz="1050" b="1" i="0">
                <a:solidFill>
                  <a:srgbClr val="5AD4D8"/>
                </a:solidFill>
                <a:latin typeface="Nimbus Sans"/>
                <a:ea typeface="Nimbus Sans"/>
                <a:cs typeface="Nimbus Sans"/>
              </a:defRPr>
            </a:pPr>
            <a:r>
              <a:rPr sz="2400" b="1" i="0" dirty="0">
                <a:solidFill>
                  <a:srgbClr val="5AD4D8"/>
                </a:solidFill>
                <a:latin typeface="Nimbus Sans"/>
                <a:ea typeface="Nimbus Sans"/>
                <a:cs typeface="Nimbus Sans"/>
              </a:rPr>
              <a:t>CONCLUSION</a:t>
            </a:r>
          </a:p>
        </p:txBody>
      </p:sp>
      <p:sp>
        <p:nvSpPr>
          <p:cNvPr id="4" name="Rettangolo 3">
            <a:extLst>
              <a:ext uri="{FF2B5EF4-FFF2-40B4-BE49-F238E27FC236}">
                <a16:creationId xmlns:a16="http://schemas.microsoft.com/office/drawing/2014/main" id="{2D154605-78D6-4BA5-9B35-D08614958C23}"/>
              </a:ext>
            </a:extLst>
          </p:cNvPr>
          <p:cNvSpPr>
            <a:spLocks noGrp="1"/>
          </p:cNvSpPr>
          <p:nvPr/>
        </p:nvSpPr>
        <p:spPr>
          <a:xfrm>
            <a:off x="609600" y="876300"/>
            <a:ext cx="10668000" cy="685800"/>
          </a:xfrm>
          <a:prstGeom prst="rect">
            <a:avLst/>
          </a:prstGeom>
          <a:noFill/>
          <a:ln w="0">
            <a:noFill/>
          </a:ln>
        </p:spPr>
        <p:txBody>
          <a:bodyPr wrap="square" lIns="0" tIns="0" rIns="0" bIns="0" anchor="t">
            <a:normAutofit/>
          </a:bodyPr>
          <a:lstStyle/>
          <a:p>
            <a:pPr algn="l">
              <a:lnSpc>
                <a:spcPct val="95000"/>
              </a:lnSpc>
              <a:buNone/>
              <a:defRPr sz="2850" b="1" i="0">
                <a:solidFill>
                  <a:srgbClr val="F7FAFA"/>
                </a:solidFill>
                <a:latin typeface="Nimbus Sans"/>
                <a:ea typeface="Nimbus Sans"/>
                <a:cs typeface="Nimbus Sans"/>
              </a:defRPr>
            </a:pPr>
            <a:r>
              <a:rPr sz="2850" b="1" i="0" dirty="0">
                <a:solidFill>
                  <a:srgbClr val="F7FAFA"/>
                </a:solidFill>
                <a:latin typeface="Nimbus Sans"/>
                <a:ea typeface="Nimbus Sans"/>
                <a:cs typeface="Nimbus Sans"/>
              </a:rPr>
              <a:t>Three choices that move research towards industrial impact</a:t>
            </a:r>
          </a:p>
        </p:txBody>
      </p:sp>
      <p:sp>
        <p:nvSpPr>
          <p:cNvPr id="5" name="Rettangolo 4">
            <a:extLst>
              <a:ext uri="{FF2B5EF4-FFF2-40B4-BE49-F238E27FC236}">
                <a16:creationId xmlns:a16="http://schemas.microsoft.com/office/drawing/2014/main" id="{FBF2EAE4-9FE8-4711-B4D0-AB7B7C48B77B}"/>
              </a:ext>
            </a:extLst>
          </p:cNvPr>
          <p:cNvSpPr>
            <a:spLocks noGrp="1"/>
          </p:cNvSpPr>
          <p:nvPr/>
        </p:nvSpPr>
        <p:spPr>
          <a:xfrm>
            <a:off x="704850" y="1752600"/>
            <a:ext cx="685800" cy="419100"/>
          </a:xfrm>
          <a:prstGeom prst="rect">
            <a:avLst/>
          </a:prstGeom>
          <a:noFill/>
          <a:ln w="0">
            <a:noFill/>
          </a:ln>
        </p:spPr>
        <p:txBody>
          <a:bodyPr wrap="square" lIns="0" tIns="0" rIns="0" bIns="0" anchor="t">
            <a:normAutofit/>
          </a:bodyPr>
          <a:lstStyle/>
          <a:p>
            <a:pPr algn="l">
              <a:lnSpc>
                <a:spcPct val="100000"/>
              </a:lnSpc>
              <a:buNone/>
              <a:defRPr sz="2400" b="1" i="0">
                <a:solidFill>
                  <a:srgbClr val="5AD4D8"/>
                </a:solidFill>
                <a:latin typeface="Nimbus Sans"/>
                <a:ea typeface="Nimbus Sans"/>
                <a:cs typeface="Nimbus Sans"/>
              </a:defRPr>
            </a:pPr>
            <a:r>
              <a:rPr sz="2400" b="1" i="0">
                <a:solidFill>
                  <a:srgbClr val="5AD4D8"/>
                </a:solidFill>
                <a:latin typeface="Nimbus Sans"/>
                <a:ea typeface="Nimbus Sans"/>
                <a:cs typeface="Nimbus Sans"/>
              </a:rPr>
              <a:t>01</a:t>
            </a:r>
          </a:p>
        </p:txBody>
      </p:sp>
      <p:sp>
        <p:nvSpPr>
          <p:cNvPr id="6" name="Rettangolo 5">
            <a:extLst>
              <a:ext uri="{FF2B5EF4-FFF2-40B4-BE49-F238E27FC236}">
                <a16:creationId xmlns:a16="http://schemas.microsoft.com/office/drawing/2014/main" id="{96810197-2639-4B60-AFDC-6076DCCEF8D6}"/>
              </a:ext>
            </a:extLst>
          </p:cNvPr>
          <p:cNvSpPr>
            <a:spLocks noGrp="1"/>
          </p:cNvSpPr>
          <p:nvPr/>
        </p:nvSpPr>
        <p:spPr>
          <a:xfrm>
            <a:off x="1581150" y="1752600"/>
            <a:ext cx="7429500" cy="361950"/>
          </a:xfrm>
          <a:prstGeom prst="rect">
            <a:avLst/>
          </a:prstGeom>
          <a:noFill/>
          <a:ln w="0">
            <a:noFill/>
          </a:ln>
        </p:spPr>
        <p:txBody>
          <a:bodyPr wrap="square" lIns="0" tIns="0" rIns="0" bIns="0" anchor="t">
            <a:normAutofit/>
          </a:bodyPr>
          <a:lstStyle/>
          <a:p>
            <a:pPr algn="l">
              <a:lnSpc>
                <a:spcPct val="100000"/>
              </a:lnSpc>
              <a:buNone/>
              <a:defRPr sz="2025" b="1" i="0">
                <a:solidFill>
                  <a:srgbClr val="F7FAFA"/>
                </a:solidFill>
                <a:latin typeface="Nimbus Sans"/>
                <a:ea typeface="Nimbus Sans"/>
                <a:cs typeface="Nimbus Sans"/>
              </a:defRPr>
            </a:pPr>
            <a:r>
              <a:rPr sz="2025" b="1" i="0" dirty="0">
                <a:solidFill>
                  <a:srgbClr val="F7FAFA"/>
                </a:solidFill>
                <a:latin typeface="Nimbus Sans"/>
                <a:ea typeface="Nimbus Sans"/>
                <a:cs typeface="Nimbus Sans"/>
              </a:rPr>
              <a:t>Make evidence comparable</a:t>
            </a:r>
          </a:p>
        </p:txBody>
      </p:sp>
      <p:sp>
        <p:nvSpPr>
          <p:cNvPr id="7" name="Rettangolo 6">
            <a:extLst>
              <a:ext uri="{FF2B5EF4-FFF2-40B4-BE49-F238E27FC236}">
                <a16:creationId xmlns:a16="http://schemas.microsoft.com/office/drawing/2014/main" id="{761E3027-BFAA-42E1-8B7A-C08B02F4E75E}"/>
              </a:ext>
            </a:extLst>
          </p:cNvPr>
          <p:cNvSpPr>
            <a:spLocks noGrp="1"/>
          </p:cNvSpPr>
          <p:nvPr/>
        </p:nvSpPr>
        <p:spPr>
          <a:xfrm>
            <a:off x="1581150" y="2190750"/>
            <a:ext cx="7620000" cy="304800"/>
          </a:xfrm>
          <a:prstGeom prst="rect">
            <a:avLst/>
          </a:prstGeom>
          <a:noFill/>
          <a:ln w="0">
            <a:noFill/>
          </a:ln>
        </p:spPr>
        <p:txBody>
          <a:bodyPr wrap="square" lIns="0" tIns="0" rIns="0" bIns="0" anchor="t">
            <a:normAutofit/>
          </a:bodyPr>
          <a:lstStyle/>
          <a:p>
            <a:pPr algn="l">
              <a:lnSpc>
                <a:spcPct val="100000"/>
              </a:lnSpc>
              <a:buNone/>
              <a:defRPr sz="1350" b="0" i="0">
                <a:solidFill>
                  <a:srgbClr val="BED1D8"/>
                </a:solidFill>
                <a:latin typeface="Nimbus Sans"/>
                <a:ea typeface="Nimbus Sans"/>
                <a:cs typeface="Nimbus Sans"/>
              </a:defRPr>
            </a:pPr>
            <a:r>
              <a:rPr sz="2000" b="0" i="0" dirty="0">
                <a:solidFill>
                  <a:srgbClr val="BED1D8"/>
                </a:solidFill>
                <a:latin typeface="Nimbus Sans"/>
                <a:ea typeface="Nimbus Sans"/>
                <a:cs typeface="Nimbus Sans"/>
              </a:rPr>
              <a:t>KPIs with context, TRL + MRL, sources and method</a:t>
            </a:r>
          </a:p>
        </p:txBody>
      </p:sp>
      <p:sp>
        <p:nvSpPr>
          <p:cNvPr id="8" name="Rettangolo 7">
            <a:extLst>
              <a:ext uri="{FF2B5EF4-FFF2-40B4-BE49-F238E27FC236}">
                <a16:creationId xmlns:a16="http://schemas.microsoft.com/office/drawing/2014/main" id="{FD132619-C32D-48A3-B82D-E8D50E9A9F15}"/>
              </a:ext>
            </a:extLst>
          </p:cNvPr>
          <p:cNvSpPr>
            <a:spLocks noGrp="1"/>
          </p:cNvSpPr>
          <p:nvPr/>
        </p:nvSpPr>
        <p:spPr>
          <a:xfrm>
            <a:off x="704850" y="2876550"/>
            <a:ext cx="685800" cy="419100"/>
          </a:xfrm>
          <a:prstGeom prst="rect">
            <a:avLst/>
          </a:prstGeom>
          <a:noFill/>
          <a:ln w="0">
            <a:noFill/>
          </a:ln>
        </p:spPr>
        <p:txBody>
          <a:bodyPr wrap="square" lIns="0" tIns="0" rIns="0" bIns="0" anchor="t">
            <a:normAutofit/>
          </a:bodyPr>
          <a:lstStyle/>
          <a:p>
            <a:pPr algn="l">
              <a:lnSpc>
                <a:spcPct val="100000"/>
              </a:lnSpc>
              <a:buNone/>
              <a:defRPr sz="2400" b="1" i="0">
                <a:solidFill>
                  <a:srgbClr val="9AD83D"/>
                </a:solidFill>
                <a:latin typeface="Nimbus Sans"/>
                <a:ea typeface="Nimbus Sans"/>
                <a:cs typeface="Nimbus Sans"/>
              </a:defRPr>
            </a:pPr>
            <a:r>
              <a:rPr sz="2400" b="1" i="0">
                <a:solidFill>
                  <a:srgbClr val="9AD83D"/>
                </a:solidFill>
                <a:latin typeface="Nimbus Sans"/>
                <a:ea typeface="Nimbus Sans"/>
                <a:cs typeface="Nimbus Sans"/>
              </a:rPr>
              <a:t>02</a:t>
            </a:r>
          </a:p>
        </p:txBody>
      </p:sp>
      <p:sp>
        <p:nvSpPr>
          <p:cNvPr id="9" name="Rettangolo 8">
            <a:extLst>
              <a:ext uri="{FF2B5EF4-FFF2-40B4-BE49-F238E27FC236}">
                <a16:creationId xmlns:a16="http://schemas.microsoft.com/office/drawing/2014/main" id="{5AA9A1AA-7AA0-4331-9C68-D3CD1DC7522D}"/>
              </a:ext>
            </a:extLst>
          </p:cNvPr>
          <p:cNvSpPr>
            <a:spLocks noGrp="1"/>
          </p:cNvSpPr>
          <p:nvPr/>
        </p:nvSpPr>
        <p:spPr>
          <a:xfrm>
            <a:off x="1581150" y="2876550"/>
            <a:ext cx="7429500" cy="361950"/>
          </a:xfrm>
          <a:prstGeom prst="rect">
            <a:avLst/>
          </a:prstGeom>
          <a:noFill/>
          <a:ln w="0">
            <a:noFill/>
          </a:ln>
        </p:spPr>
        <p:txBody>
          <a:bodyPr wrap="square" lIns="0" tIns="0" rIns="0" bIns="0" anchor="t">
            <a:normAutofit/>
          </a:bodyPr>
          <a:lstStyle/>
          <a:p>
            <a:pPr algn="l">
              <a:lnSpc>
                <a:spcPct val="100000"/>
              </a:lnSpc>
              <a:buNone/>
              <a:defRPr sz="2025" b="1" i="0">
                <a:solidFill>
                  <a:srgbClr val="F7FAFA"/>
                </a:solidFill>
                <a:latin typeface="Nimbus Sans"/>
                <a:ea typeface="Nimbus Sans"/>
                <a:cs typeface="Nimbus Sans"/>
              </a:defRPr>
            </a:pPr>
            <a:r>
              <a:rPr sz="2025" b="1" i="0">
                <a:solidFill>
                  <a:srgbClr val="F7FAFA"/>
                </a:solidFill>
                <a:latin typeface="Nimbus Sans"/>
                <a:ea typeface="Nimbus Sans"/>
                <a:cs typeface="Nimbus Sans"/>
              </a:rPr>
              <a:t>Bring manufacturing constraints in earlier</a:t>
            </a:r>
          </a:p>
        </p:txBody>
      </p:sp>
      <p:sp>
        <p:nvSpPr>
          <p:cNvPr id="10" name="Rettangolo 9">
            <a:extLst>
              <a:ext uri="{FF2B5EF4-FFF2-40B4-BE49-F238E27FC236}">
                <a16:creationId xmlns:a16="http://schemas.microsoft.com/office/drawing/2014/main" id="{284A9993-52F0-45C4-9717-C3F7406D0E72}"/>
              </a:ext>
            </a:extLst>
          </p:cNvPr>
          <p:cNvSpPr>
            <a:spLocks noGrp="1"/>
          </p:cNvSpPr>
          <p:nvPr/>
        </p:nvSpPr>
        <p:spPr>
          <a:xfrm>
            <a:off x="1581150" y="3314700"/>
            <a:ext cx="7620000" cy="304800"/>
          </a:xfrm>
          <a:prstGeom prst="rect">
            <a:avLst/>
          </a:prstGeom>
          <a:noFill/>
          <a:ln w="0">
            <a:noFill/>
          </a:ln>
        </p:spPr>
        <p:txBody>
          <a:bodyPr wrap="square" lIns="0" tIns="0" rIns="0" bIns="0" anchor="t">
            <a:normAutofit/>
          </a:bodyPr>
          <a:lstStyle/>
          <a:p>
            <a:pPr algn="l">
              <a:lnSpc>
                <a:spcPct val="100000"/>
              </a:lnSpc>
              <a:buNone/>
              <a:defRPr sz="1350" b="0" i="0">
                <a:solidFill>
                  <a:srgbClr val="BED1D8"/>
                </a:solidFill>
                <a:latin typeface="Nimbus Sans"/>
                <a:ea typeface="Nimbus Sans"/>
                <a:cs typeface="Nimbus Sans"/>
              </a:defRPr>
            </a:pPr>
            <a:r>
              <a:rPr sz="2000" b="0" i="0">
                <a:solidFill>
                  <a:srgbClr val="BED1D8"/>
                </a:solidFill>
                <a:latin typeface="Nimbus Sans"/>
                <a:ea typeface="Nimbus Sans"/>
                <a:cs typeface="Nimbus Sans"/>
              </a:rPr>
              <a:t>cost, quality, automation and scale within research</a:t>
            </a:r>
          </a:p>
        </p:txBody>
      </p:sp>
      <p:sp>
        <p:nvSpPr>
          <p:cNvPr id="11" name="Rettangolo 10">
            <a:extLst>
              <a:ext uri="{FF2B5EF4-FFF2-40B4-BE49-F238E27FC236}">
                <a16:creationId xmlns:a16="http://schemas.microsoft.com/office/drawing/2014/main" id="{54FF18D8-6A02-4292-A9D2-FD3AFC4317AF}"/>
              </a:ext>
            </a:extLst>
          </p:cNvPr>
          <p:cNvSpPr>
            <a:spLocks noGrp="1"/>
          </p:cNvSpPr>
          <p:nvPr/>
        </p:nvSpPr>
        <p:spPr>
          <a:xfrm>
            <a:off x="704850" y="4000500"/>
            <a:ext cx="685800" cy="419100"/>
          </a:xfrm>
          <a:prstGeom prst="rect">
            <a:avLst/>
          </a:prstGeom>
          <a:noFill/>
          <a:ln w="0">
            <a:noFill/>
          </a:ln>
        </p:spPr>
        <p:txBody>
          <a:bodyPr wrap="square" lIns="0" tIns="0" rIns="0" bIns="0" anchor="t">
            <a:normAutofit/>
          </a:bodyPr>
          <a:lstStyle/>
          <a:p>
            <a:pPr algn="l">
              <a:lnSpc>
                <a:spcPct val="100000"/>
              </a:lnSpc>
              <a:buNone/>
              <a:defRPr sz="2400" b="1" i="0">
                <a:solidFill>
                  <a:srgbClr val="F0B44D"/>
                </a:solidFill>
                <a:latin typeface="Nimbus Sans"/>
                <a:ea typeface="Nimbus Sans"/>
                <a:cs typeface="Nimbus Sans"/>
              </a:defRPr>
            </a:pPr>
            <a:r>
              <a:rPr sz="2400" b="1" i="0">
                <a:solidFill>
                  <a:srgbClr val="F0B44D"/>
                </a:solidFill>
                <a:latin typeface="Nimbus Sans"/>
                <a:ea typeface="Nimbus Sans"/>
                <a:cs typeface="Nimbus Sans"/>
              </a:rPr>
              <a:t>03</a:t>
            </a:r>
          </a:p>
        </p:txBody>
      </p:sp>
      <p:sp>
        <p:nvSpPr>
          <p:cNvPr id="12" name="Rettangolo 11">
            <a:extLst>
              <a:ext uri="{FF2B5EF4-FFF2-40B4-BE49-F238E27FC236}">
                <a16:creationId xmlns:a16="http://schemas.microsoft.com/office/drawing/2014/main" id="{44C8E828-DB89-4D9C-B9D9-37824BE953A3}"/>
              </a:ext>
            </a:extLst>
          </p:cNvPr>
          <p:cNvSpPr>
            <a:spLocks noGrp="1"/>
          </p:cNvSpPr>
          <p:nvPr/>
        </p:nvSpPr>
        <p:spPr>
          <a:xfrm>
            <a:off x="1581150" y="4000500"/>
            <a:ext cx="7429500" cy="361950"/>
          </a:xfrm>
          <a:prstGeom prst="rect">
            <a:avLst/>
          </a:prstGeom>
          <a:noFill/>
          <a:ln w="0">
            <a:noFill/>
          </a:ln>
        </p:spPr>
        <p:txBody>
          <a:bodyPr wrap="square" lIns="0" tIns="0" rIns="0" bIns="0" anchor="t">
            <a:normAutofit/>
          </a:bodyPr>
          <a:lstStyle/>
          <a:p>
            <a:pPr algn="l">
              <a:lnSpc>
                <a:spcPct val="100000"/>
              </a:lnSpc>
              <a:buNone/>
              <a:defRPr sz="2025" b="1" i="0">
                <a:solidFill>
                  <a:srgbClr val="F7FAFA"/>
                </a:solidFill>
                <a:latin typeface="Nimbus Sans"/>
                <a:ea typeface="Nimbus Sans"/>
                <a:cs typeface="Nimbus Sans"/>
              </a:defRPr>
            </a:pPr>
            <a:r>
              <a:rPr sz="2025" b="1" i="0">
                <a:solidFill>
                  <a:srgbClr val="F7FAFA"/>
                </a:solidFill>
                <a:latin typeface="Nimbus Sans"/>
                <a:ea typeface="Nimbus Sans"/>
                <a:cs typeface="Nimbus Sans"/>
              </a:rPr>
              <a:t>Grow skills and community</a:t>
            </a:r>
          </a:p>
        </p:txBody>
      </p:sp>
      <p:sp>
        <p:nvSpPr>
          <p:cNvPr id="13" name="Rettangolo 12">
            <a:extLst>
              <a:ext uri="{FF2B5EF4-FFF2-40B4-BE49-F238E27FC236}">
                <a16:creationId xmlns:a16="http://schemas.microsoft.com/office/drawing/2014/main" id="{43800DE7-37D9-4342-A39A-05EDB70E132C}"/>
              </a:ext>
            </a:extLst>
          </p:cNvPr>
          <p:cNvSpPr>
            <a:spLocks noGrp="1"/>
          </p:cNvSpPr>
          <p:nvPr/>
        </p:nvSpPr>
        <p:spPr>
          <a:xfrm>
            <a:off x="1581150" y="4438650"/>
            <a:ext cx="7620000" cy="304800"/>
          </a:xfrm>
          <a:prstGeom prst="rect">
            <a:avLst/>
          </a:prstGeom>
          <a:noFill/>
          <a:ln w="0">
            <a:noFill/>
          </a:ln>
        </p:spPr>
        <p:txBody>
          <a:bodyPr wrap="square" lIns="0" tIns="0" rIns="0" bIns="0" anchor="t">
            <a:normAutofit/>
          </a:bodyPr>
          <a:lstStyle/>
          <a:p>
            <a:pPr algn="l">
              <a:lnSpc>
                <a:spcPct val="100000"/>
              </a:lnSpc>
              <a:buNone/>
              <a:defRPr sz="1350" b="0" i="0">
                <a:solidFill>
                  <a:srgbClr val="BED1D8"/>
                </a:solidFill>
                <a:latin typeface="Nimbus Sans"/>
                <a:ea typeface="Nimbus Sans"/>
                <a:cs typeface="Nimbus Sans"/>
              </a:defRPr>
            </a:pPr>
            <a:r>
              <a:rPr sz="2000" b="0" i="0">
                <a:solidFill>
                  <a:srgbClr val="BED1D8"/>
                </a:solidFill>
                <a:latin typeface="Nimbus Sans"/>
                <a:ea typeface="Nimbus Sans"/>
                <a:cs typeface="Nimbus Sans"/>
              </a:rPr>
              <a:t>hybrid pathways, early-career community, international links</a:t>
            </a:r>
          </a:p>
        </p:txBody>
      </p:sp>
      <p:sp>
        <p:nvSpPr>
          <p:cNvPr id="14" name="Rettangolo con angoli arrotondati 13">
            <a:extLst>
              <a:ext uri="{FF2B5EF4-FFF2-40B4-BE49-F238E27FC236}">
                <a16:creationId xmlns:a16="http://schemas.microsoft.com/office/drawing/2014/main" id="{352B6A79-89DC-4FA6-A322-615A86200A66}"/>
              </a:ext>
            </a:extLst>
          </p:cNvPr>
          <p:cNvSpPr>
            <a:spLocks noGrp="1"/>
          </p:cNvSpPr>
          <p:nvPr/>
        </p:nvSpPr>
        <p:spPr>
          <a:xfrm>
            <a:off x="8705850" y="1676400"/>
            <a:ext cx="2647950" cy="3314700"/>
          </a:xfrm>
          <a:prstGeom prst="roundRect">
            <a:avLst>
              <a:gd name="adj" fmla="val 9353"/>
            </a:avLst>
          </a:prstGeom>
          <a:solidFill>
            <a:srgbClr val="FFFFFF">
              <a:alpha val="7000"/>
            </a:srgbClr>
          </a:solidFill>
          <a:ln w="9525">
            <a:solidFill>
              <a:srgbClr val="FFFFFF">
                <a:alpha val="14000"/>
              </a:srgbClr>
            </a:solidFill>
            <a:prstDash val="solid"/>
          </a:ln>
        </p:spPr>
        <p:txBody>
          <a:bodyPr/>
          <a:lstStyle/>
          <a:p>
            <a:endParaRPr lang="it-IT" sz="2400"/>
          </a:p>
        </p:txBody>
      </p:sp>
      <p:sp>
        <p:nvSpPr>
          <p:cNvPr id="15" name="Rettangolo 14">
            <a:extLst>
              <a:ext uri="{FF2B5EF4-FFF2-40B4-BE49-F238E27FC236}">
                <a16:creationId xmlns:a16="http://schemas.microsoft.com/office/drawing/2014/main" id="{504EE825-69C4-49EE-A95E-74C6F9EFC2F1}"/>
              </a:ext>
            </a:extLst>
          </p:cNvPr>
          <p:cNvSpPr>
            <a:spLocks noGrp="1"/>
          </p:cNvSpPr>
          <p:nvPr/>
        </p:nvSpPr>
        <p:spPr>
          <a:xfrm>
            <a:off x="8991600" y="2038350"/>
            <a:ext cx="2076450" cy="323850"/>
          </a:xfrm>
          <a:prstGeom prst="rect">
            <a:avLst/>
          </a:prstGeom>
          <a:noFill/>
          <a:ln w="0">
            <a:noFill/>
          </a:ln>
        </p:spPr>
        <p:txBody>
          <a:bodyPr wrap="square" lIns="0" tIns="0" rIns="0" bIns="0" anchor="t">
            <a:normAutofit/>
          </a:bodyPr>
          <a:lstStyle/>
          <a:p>
            <a:pPr algn="ctr">
              <a:lnSpc>
                <a:spcPct val="100000"/>
              </a:lnSpc>
              <a:buNone/>
              <a:defRPr sz="1725" b="1" i="0">
                <a:solidFill>
                  <a:srgbClr val="5AD4D8"/>
                </a:solidFill>
                <a:latin typeface="Nimbus Sans"/>
                <a:ea typeface="Nimbus Sans"/>
                <a:cs typeface="Nimbus Sans"/>
              </a:defRPr>
            </a:pPr>
            <a:r>
              <a:rPr b="1" i="0">
                <a:solidFill>
                  <a:srgbClr val="5AD4D8"/>
                </a:solidFill>
                <a:latin typeface="Nimbus Sans"/>
                <a:ea typeface="Nimbus Sans"/>
                <a:cs typeface="Nimbus Sans"/>
              </a:rPr>
              <a:t>BATT-BRIDGE</a:t>
            </a:r>
          </a:p>
        </p:txBody>
      </p:sp>
      <p:sp>
        <p:nvSpPr>
          <p:cNvPr id="16" name="Rettangolo 15">
            <a:extLst>
              <a:ext uri="{FF2B5EF4-FFF2-40B4-BE49-F238E27FC236}">
                <a16:creationId xmlns:a16="http://schemas.microsoft.com/office/drawing/2014/main" id="{BA2268EF-B9AB-4C16-9E45-78B285E309E6}"/>
              </a:ext>
            </a:extLst>
          </p:cNvPr>
          <p:cNvSpPr>
            <a:spLocks noGrp="1"/>
          </p:cNvSpPr>
          <p:nvPr/>
        </p:nvSpPr>
        <p:spPr>
          <a:xfrm>
            <a:off x="8991600" y="2724150"/>
            <a:ext cx="2076450" cy="266700"/>
          </a:xfrm>
          <a:prstGeom prst="rect">
            <a:avLst/>
          </a:prstGeom>
          <a:noFill/>
          <a:ln w="0">
            <a:noFill/>
          </a:ln>
        </p:spPr>
        <p:txBody>
          <a:bodyPr wrap="square" lIns="0" tIns="0" rIns="0" bIns="0" anchor="t">
            <a:normAutofit/>
          </a:bodyPr>
          <a:lstStyle/>
          <a:p>
            <a:pPr algn="ctr">
              <a:lnSpc>
                <a:spcPct val="100000"/>
              </a:lnSpc>
              <a:buNone/>
              <a:defRPr sz="1350" b="1" i="0">
                <a:solidFill>
                  <a:srgbClr val="F7FAFA"/>
                </a:solidFill>
                <a:latin typeface="Nimbus Sans"/>
                <a:ea typeface="Nimbus Sans"/>
                <a:cs typeface="Nimbus Sans"/>
              </a:defRPr>
            </a:pPr>
            <a:r>
              <a:rPr sz="1600" b="1" i="0">
                <a:solidFill>
                  <a:srgbClr val="F7FAFA"/>
                </a:solidFill>
                <a:latin typeface="Nimbus Sans"/>
                <a:ea typeface="Nimbus Sans"/>
                <a:cs typeface="Nimbus Sans"/>
              </a:rPr>
              <a:t>EVIDENCE</a:t>
            </a:r>
          </a:p>
        </p:txBody>
      </p:sp>
      <p:sp>
        <p:nvSpPr>
          <p:cNvPr id="17" name="Rettangolo 16">
            <a:extLst>
              <a:ext uri="{FF2B5EF4-FFF2-40B4-BE49-F238E27FC236}">
                <a16:creationId xmlns:a16="http://schemas.microsoft.com/office/drawing/2014/main" id="{0576EBF2-1DAF-46AE-BE9D-752B8539C4E5}"/>
              </a:ext>
            </a:extLst>
          </p:cNvPr>
          <p:cNvSpPr>
            <a:spLocks noGrp="1"/>
          </p:cNvSpPr>
          <p:nvPr/>
        </p:nvSpPr>
        <p:spPr>
          <a:xfrm>
            <a:off x="9744075" y="3086100"/>
            <a:ext cx="571500" cy="304800"/>
          </a:xfrm>
          <a:prstGeom prst="rect">
            <a:avLst/>
          </a:prstGeom>
          <a:noFill/>
          <a:ln w="0">
            <a:noFill/>
          </a:ln>
        </p:spPr>
        <p:txBody>
          <a:bodyPr wrap="square" lIns="0" tIns="0" rIns="0" bIns="0" anchor="t">
            <a:noAutofit/>
          </a:bodyPr>
          <a:lstStyle/>
          <a:p>
            <a:pPr algn="ctr">
              <a:lnSpc>
                <a:spcPct val="100000"/>
              </a:lnSpc>
              <a:buNone/>
              <a:defRPr sz="2025" b="1" i="0">
                <a:solidFill>
                  <a:srgbClr val="9AD83D"/>
                </a:solidFill>
                <a:latin typeface="Nimbus Sans"/>
                <a:ea typeface="Nimbus Sans"/>
                <a:cs typeface="Nimbus Sans"/>
              </a:defRPr>
            </a:pPr>
            <a:r>
              <a:rPr sz="2800" b="1" i="0">
                <a:solidFill>
                  <a:srgbClr val="9AD83D"/>
                </a:solidFill>
                <a:latin typeface="Nimbus Sans"/>
                <a:ea typeface="Nimbus Sans"/>
                <a:cs typeface="Nimbus Sans"/>
              </a:rPr>
              <a:t>↓</a:t>
            </a:r>
          </a:p>
        </p:txBody>
      </p:sp>
      <p:sp>
        <p:nvSpPr>
          <p:cNvPr id="18" name="Rettangolo 17">
            <a:extLst>
              <a:ext uri="{FF2B5EF4-FFF2-40B4-BE49-F238E27FC236}">
                <a16:creationId xmlns:a16="http://schemas.microsoft.com/office/drawing/2014/main" id="{25168EE2-9CA3-4E70-A774-B511074AEF2C}"/>
              </a:ext>
            </a:extLst>
          </p:cNvPr>
          <p:cNvSpPr>
            <a:spLocks noGrp="1"/>
          </p:cNvSpPr>
          <p:nvPr/>
        </p:nvSpPr>
        <p:spPr>
          <a:xfrm>
            <a:off x="8991600" y="3486150"/>
            <a:ext cx="2076450" cy="266700"/>
          </a:xfrm>
          <a:prstGeom prst="rect">
            <a:avLst/>
          </a:prstGeom>
          <a:noFill/>
          <a:ln w="0">
            <a:noFill/>
          </a:ln>
        </p:spPr>
        <p:txBody>
          <a:bodyPr wrap="square" lIns="0" tIns="0" rIns="0" bIns="0" anchor="t">
            <a:normAutofit/>
          </a:bodyPr>
          <a:lstStyle/>
          <a:p>
            <a:pPr algn="ctr">
              <a:lnSpc>
                <a:spcPct val="100000"/>
              </a:lnSpc>
              <a:buNone/>
              <a:defRPr sz="1350" b="1" i="0">
                <a:solidFill>
                  <a:srgbClr val="F7FAFA"/>
                </a:solidFill>
                <a:latin typeface="Nimbus Sans"/>
                <a:ea typeface="Nimbus Sans"/>
                <a:cs typeface="Nimbus Sans"/>
              </a:defRPr>
            </a:pPr>
            <a:r>
              <a:rPr sz="1600" b="1" i="0">
                <a:solidFill>
                  <a:srgbClr val="F7FAFA"/>
                </a:solidFill>
                <a:latin typeface="Nimbus Sans"/>
                <a:ea typeface="Nimbus Sans"/>
                <a:cs typeface="Nimbus Sans"/>
              </a:rPr>
              <a:t>AGENDA</a:t>
            </a:r>
          </a:p>
        </p:txBody>
      </p:sp>
      <p:sp>
        <p:nvSpPr>
          <p:cNvPr id="19" name="Rettangolo 18">
            <a:extLst>
              <a:ext uri="{FF2B5EF4-FFF2-40B4-BE49-F238E27FC236}">
                <a16:creationId xmlns:a16="http://schemas.microsoft.com/office/drawing/2014/main" id="{B941E818-86E4-497E-8435-BE580486C291}"/>
              </a:ext>
            </a:extLst>
          </p:cNvPr>
          <p:cNvSpPr>
            <a:spLocks noGrp="1"/>
          </p:cNvSpPr>
          <p:nvPr/>
        </p:nvSpPr>
        <p:spPr>
          <a:xfrm>
            <a:off x="9744075" y="3838575"/>
            <a:ext cx="571500" cy="304800"/>
          </a:xfrm>
          <a:prstGeom prst="rect">
            <a:avLst/>
          </a:prstGeom>
          <a:noFill/>
          <a:ln w="0">
            <a:noFill/>
          </a:ln>
        </p:spPr>
        <p:txBody>
          <a:bodyPr wrap="square" lIns="0" tIns="0" rIns="0" bIns="0" anchor="t">
            <a:noAutofit/>
          </a:bodyPr>
          <a:lstStyle/>
          <a:p>
            <a:pPr algn="ctr">
              <a:lnSpc>
                <a:spcPct val="100000"/>
              </a:lnSpc>
              <a:buNone/>
              <a:defRPr sz="2025" b="1" i="0">
                <a:solidFill>
                  <a:srgbClr val="9AD83D"/>
                </a:solidFill>
                <a:latin typeface="Nimbus Sans"/>
                <a:ea typeface="Nimbus Sans"/>
                <a:cs typeface="Nimbus Sans"/>
              </a:defRPr>
            </a:pPr>
            <a:r>
              <a:rPr sz="2800" b="1" i="0">
                <a:solidFill>
                  <a:srgbClr val="9AD83D"/>
                </a:solidFill>
                <a:latin typeface="Nimbus Sans"/>
                <a:ea typeface="Nimbus Sans"/>
                <a:cs typeface="Nimbus Sans"/>
              </a:rPr>
              <a:t>↓</a:t>
            </a:r>
          </a:p>
        </p:txBody>
      </p:sp>
      <p:sp>
        <p:nvSpPr>
          <p:cNvPr id="20" name="Rettangolo 19">
            <a:extLst>
              <a:ext uri="{FF2B5EF4-FFF2-40B4-BE49-F238E27FC236}">
                <a16:creationId xmlns:a16="http://schemas.microsoft.com/office/drawing/2014/main" id="{D068E1A7-8142-4493-BD1F-B531BC4C5FDC}"/>
              </a:ext>
            </a:extLst>
          </p:cNvPr>
          <p:cNvSpPr>
            <a:spLocks noGrp="1"/>
          </p:cNvSpPr>
          <p:nvPr/>
        </p:nvSpPr>
        <p:spPr>
          <a:xfrm>
            <a:off x="8991600" y="4229100"/>
            <a:ext cx="2076450" cy="533400"/>
          </a:xfrm>
          <a:prstGeom prst="rect">
            <a:avLst/>
          </a:prstGeom>
          <a:noFill/>
          <a:ln w="0">
            <a:noFill/>
          </a:ln>
        </p:spPr>
        <p:txBody>
          <a:bodyPr wrap="square" lIns="0" tIns="0" rIns="0" bIns="0" anchor="t">
            <a:normAutofit/>
          </a:bodyPr>
          <a:lstStyle/>
          <a:p>
            <a:pPr algn="ctr">
              <a:lnSpc>
                <a:spcPct val="90000"/>
              </a:lnSpc>
              <a:buNone/>
              <a:defRPr sz="1425" b="1" i="0">
                <a:solidFill>
                  <a:srgbClr val="F0B44D"/>
                </a:solidFill>
                <a:latin typeface="Nimbus Sans"/>
                <a:ea typeface="Nimbus Sans"/>
                <a:cs typeface="Nimbus Sans"/>
              </a:defRPr>
            </a:pPr>
            <a:r>
              <a:rPr b="1" i="0">
                <a:solidFill>
                  <a:srgbClr val="F0B44D"/>
                </a:solidFill>
                <a:latin typeface="Nimbus Sans"/>
                <a:ea typeface="Nimbus Sans"/>
                <a:cs typeface="Nimbus Sans"/>
              </a:rPr>
              <a:t>INDUSTRIAL</a:t>
            </a:r>
          </a:p>
          <a:p>
            <a:pPr algn="ctr">
              <a:lnSpc>
                <a:spcPct val="90000"/>
              </a:lnSpc>
              <a:buNone/>
              <a:defRPr sz="1425" b="1" i="0">
                <a:solidFill>
                  <a:srgbClr val="F0B44D"/>
                </a:solidFill>
                <a:latin typeface="Nimbus Sans"/>
                <a:ea typeface="Nimbus Sans"/>
                <a:cs typeface="Nimbus Sans"/>
              </a:defRPr>
            </a:pPr>
            <a:r>
              <a:rPr b="1" i="0">
                <a:solidFill>
                  <a:srgbClr val="F0B44D"/>
                </a:solidFill>
                <a:latin typeface="Nimbus Sans"/>
                <a:ea typeface="Nimbus Sans"/>
                <a:cs typeface="Nimbus Sans"/>
              </a:rPr>
              <a:t>CAPABILITY</a:t>
            </a:r>
          </a:p>
        </p:txBody>
      </p:sp>
      <p:sp>
        <p:nvSpPr>
          <p:cNvPr id="21" name="Rettangolo 20">
            <a:extLst>
              <a:ext uri="{FF2B5EF4-FFF2-40B4-BE49-F238E27FC236}">
                <a16:creationId xmlns:a16="http://schemas.microsoft.com/office/drawing/2014/main" id="{D54EE6CF-0AA0-4B19-BDAF-BA5E95F5F30D}"/>
              </a:ext>
            </a:extLst>
          </p:cNvPr>
          <p:cNvSpPr>
            <a:spLocks noGrp="1"/>
          </p:cNvSpPr>
          <p:nvPr/>
        </p:nvSpPr>
        <p:spPr>
          <a:xfrm>
            <a:off x="704850" y="5429250"/>
            <a:ext cx="10096500" cy="400050"/>
          </a:xfrm>
          <a:prstGeom prst="rect">
            <a:avLst/>
          </a:prstGeom>
          <a:noFill/>
          <a:ln w="0">
            <a:noFill/>
          </a:ln>
        </p:spPr>
        <p:txBody>
          <a:bodyPr wrap="square" lIns="0" tIns="0" rIns="0" bIns="0" anchor="t">
            <a:normAutofit/>
          </a:bodyPr>
          <a:lstStyle/>
          <a:p>
            <a:pPr algn="l">
              <a:lnSpc>
                <a:spcPct val="100000"/>
              </a:lnSpc>
              <a:buNone/>
              <a:defRPr sz="2175" b="1" i="0">
                <a:solidFill>
                  <a:srgbClr val="F7FAFA"/>
                </a:solidFill>
                <a:latin typeface="Nimbus Sans"/>
                <a:ea typeface="Nimbus Sans"/>
                <a:cs typeface="Nimbus Sans"/>
              </a:defRPr>
            </a:pPr>
            <a:r>
              <a:rPr sz="2175" b="1" i="0">
                <a:solidFill>
                  <a:srgbClr val="F7FAFA"/>
                </a:solidFill>
                <a:latin typeface="Nimbus Sans"/>
                <a:ea typeface="Nimbus Sans"/>
                <a:cs typeface="Nimbus Sans"/>
              </a:rPr>
              <a:t>Make impact traceable, shareable and ready for use.</a:t>
            </a:r>
          </a:p>
        </p:txBody>
      </p:sp>
      <p:sp>
        <p:nvSpPr>
          <p:cNvPr id="22" name="Rettangolo 21">
            <a:extLst>
              <a:ext uri="{FF2B5EF4-FFF2-40B4-BE49-F238E27FC236}">
                <a16:creationId xmlns:a16="http://schemas.microsoft.com/office/drawing/2014/main" id="{A3ABE499-453B-45F0-ADD8-5E96E5C35094}"/>
              </a:ext>
            </a:extLst>
          </p:cNvPr>
          <p:cNvSpPr>
            <a:spLocks noGrp="1"/>
          </p:cNvSpPr>
          <p:nvPr/>
        </p:nvSpPr>
        <p:spPr>
          <a:xfrm>
            <a:off x="704850" y="5981700"/>
            <a:ext cx="7048500" cy="247650"/>
          </a:xfrm>
          <a:prstGeom prst="rect">
            <a:avLst/>
          </a:prstGeom>
          <a:noFill/>
          <a:ln w="0">
            <a:noFill/>
          </a:ln>
        </p:spPr>
        <p:txBody>
          <a:bodyPr wrap="square" lIns="0" tIns="0" rIns="0" bIns="0" anchor="t">
            <a:normAutofit/>
          </a:bodyPr>
          <a:lstStyle/>
          <a:p>
            <a:pPr algn="l">
              <a:lnSpc>
                <a:spcPct val="100000"/>
              </a:lnSpc>
              <a:buNone/>
              <a:defRPr sz="1275" b="0" i="0">
                <a:solidFill>
                  <a:srgbClr val="5AD4D8"/>
                </a:solidFill>
                <a:latin typeface="Nimbus Sans"/>
                <a:ea typeface="Nimbus Sans"/>
                <a:cs typeface="Nimbus Sans"/>
              </a:defRPr>
            </a:pPr>
            <a:r>
              <a:rPr sz="1275" b="0" i="0">
                <a:solidFill>
                  <a:srgbClr val="5AD4D8"/>
                </a:solidFill>
                <a:latin typeface="Nimbus Sans"/>
                <a:ea typeface="Nimbus Sans"/>
                <a:cs typeface="Nimbus Sans"/>
              </a:rPr>
              <a:t>batt-bridge.eu     gigagreenproject.eu</a:t>
            </a:r>
          </a:p>
        </p:txBody>
      </p:sp>
      <p:sp>
        <p:nvSpPr>
          <p:cNvPr id="23" name="Rettangolo 22">
            <a:extLst>
              <a:ext uri="{FF2B5EF4-FFF2-40B4-BE49-F238E27FC236}">
                <a16:creationId xmlns:a16="http://schemas.microsoft.com/office/drawing/2014/main" id="{59436813-9FD2-4D8F-9946-124782FA55A1}"/>
              </a:ext>
            </a:extLst>
          </p:cNvPr>
          <p:cNvSpPr>
            <a:spLocks noGrp="1"/>
          </p:cNvSpPr>
          <p:nvPr/>
        </p:nvSpPr>
        <p:spPr>
          <a:xfrm>
            <a:off x="7635240" y="5383530"/>
            <a:ext cx="3642360" cy="1066800"/>
          </a:xfrm>
          <a:prstGeom prst="rect">
            <a:avLst/>
          </a:prstGeom>
          <a:noFill/>
          <a:ln w="0">
            <a:noFill/>
          </a:ln>
        </p:spPr>
        <p:txBody>
          <a:bodyPr wrap="square" lIns="0" tIns="0" rIns="0" bIns="0" anchor="t">
            <a:noAutofit/>
          </a:bodyPr>
          <a:lstStyle/>
          <a:p>
            <a:pPr algn="r">
              <a:lnSpc>
                <a:spcPct val="100000"/>
              </a:lnSpc>
              <a:buNone/>
              <a:defRPr sz="1950" b="1" i="0">
                <a:solidFill>
                  <a:srgbClr val="9AD83D"/>
                </a:solidFill>
                <a:latin typeface="Nimbus Sans"/>
                <a:ea typeface="Nimbus Sans"/>
                <a:cs typeface="Nimbus Sans"/>
              </a:defRPr>
            </a:pPr>
            <a:r>
              <a:rPr sz="5400" b="1" i="0" dirty="0">
                <a:solidFill>
                  <a:srgbClr val="9AD83D"/>
                </a:solidFill>
                <a:latin typeface="Nimbus Sans"/>
                <a:ea typeface="Nimbus Sans"/>
                <a:cs typeface="Nimbus Sans"/>
              </a:rPr>
              <a:t>THANK YOU</a:t>
            </a:r>
          </a:p>
        </p:txBody>
      </p:sp>
      <p:sp>
        <p:nvSpPr>
          <p:cNvPr id="24" name="Connettore dritto 23">
            <a:extLst>
              <a:ext uri="{FF2B5EF4-FFF2-40B4-BE49-F238E27FC236}">
                <a16:creationId xmlns:a16="http://schemas.microsoft.com/office/drawing/2014/main" id="{F5DA7A1D-439E-489F-AA8E-03F0A801D180}"/>
              </a:ext>
            </a:extLst>
          </p:cNvPr>
          <p:cNvSpPr>
            <a:spLocks noGrp="1"/>
          </p:cNvSpPr>
          <p:nvPr/>
        </p:nvSpPr>
        <p:spPr>
          <a:xfrm>
            <a:off x="609600" y="6467475"/>
            <a:ext cx="10972800" cy="0"/>
          </a:xfrm>
          <a:prstGeom prst="line">
            <a:avLst/>
          </a:prstGeom>
          <a:noFill/>
          <a:ln w="9525">
            <a:solidFill>
              <a:srgbClr val="A7C1CB">
                <a:alpha val="35000"/>
              </a:srgbClr>
            </a:solidFill>
            <a:prstDash val="solid"/>
          </a:ln>
        </p:spPr>
        <p:txBody>
          <a:bodyPr/>
          <a:lstStyle/>
          <a:p>
            <a:endParaRPr lang="it-IT"/>
          </a:p>
        </p:txBody>
      </p:sp>
      <p:sp>
        <p:nvSpPr>
          <p:cNvPr id="25" name="Rettangolo 24">
            <a:extLst>
              <a:ext uri="{FF2B5EF4-FFF2-40B4-BE49-F238E27FC236}">
                <a16:creationId xmlns:a16="http://schemas.microsoft.com/office/drawing/2014/main" id="{C5AA5282-1D4D-48C1-B367-7148D44408F8}"/>
              </a:ext>
            </a:extLst>
          </p:cNvPr>
          <p:cNvSpPr>
            <a:spLocks noGrp="1"/>
          </p:cNvSpPr>
          <p:nvPr/>
        </p:nvSpPr>
        <p:spPr>
          <a:xfrm>
            <a:off x="609600" y="6543675"/>
            <a:ext cx="4000500" cy="171450"/>
          </a:xfrm>
          <a:prstGeom prst="rect">
            <a:avLst/>
          </a:prstGeom>
          <a:noFill/>
          <a:ln w="0">
            <a:noFill/>
          </a:ln>
        </p:spPr>
        <p:txBody>
          <a:bodyPr wrap="square" lIns="0" tIns="0" rIns="0" bIns="0" anchor="t">
            <a:normAutofit/>
          </a:bodyPr>
          <a:lstStyle/>
          <a:p>
            <a:pPr algn="l">
              <a:lnSpc>
                <a:spcPct val="100000"/>
              </a:lnSpc>
              <a:buNone/>
              <a:defRPr sz="825" b="1" i="0">
                <a:solidFill>
                  <a:srgbClr val="B9D2D9"/>
                </a:solidFill>
                <a:latin typeface="Nimbus Sans"/>
                <a:ea typeface="Nimbus Sans"/>
                <a:cs typeface="Nimbus Sans"/>
              </a:defRPr>
            </a:pPr>
            <a:r>
              <a:rPr sz="825" b="1" i="0">
                <a:solidFill>
                  <a:srgbClr val="B9D2D9"/>
                </a:solidFill>
                <a:latin typeface="Nimbus Sans"/>
                <a:ea typeface="Nimbus Sans"/>
                <a:cs typeface="Nimbus Sans"/>
              </a:rPr>
              <a:t>BATT-BRIDGE × GIGAGREEN</a:t>
            </a:r>
          </a:p>
        </p:txBody>
      </p:sp>
      <p:sp>
        <p:nvSpPr>
          <p:cNvPr id="26" name="Rettangolo 25">
            <a:extLst>
              <a:ext uri="{FF2B5EF4-FFF2-40B4-BE49-F238E27FC236}">
                <a16:creationId xmlns:a16="http://schemas.microsoft.com/office/drawing/2014/main" id="{234B5941-AED3-4CBE-840C-128F4A6C3D03}"/>
              </a:ext>
            </a:extLst>
          </p:cNvPr>
          <p:cNvSpPr>
            <a:spLocks noGrp="1"/>
          </p:cNvSpPr>
          <p:nvPr/>
        </p:nvSpPr>
        <p:spPr>
          <a:xfrm>
            <a:off x="11144250" y="6524625"/>
            <a:ext cx="438150" cy="190500"/>
          </a:xfrm>
          <a:prstGeom prst="rect">
            <a:avLst/>
          </a:prstGeom>
          <a:noFill/>
          <a:ln w="0">
            <a:noFill/>
          </a:ln>
        </p:spPr>
        <p:txBody>
          <a:bodyPr wrap="square" lIns="0" tIns="0" rIns="0" bIns="0" anchor="t">
            <a:normAutofit/>
          </a:bodyPr>
          <a:lstStyle/>
          <a:p>
            <a:pPr algn="r">
              <a:lnSpc>
                <a:spcPct val="100000"/>
              </a:lnSpc>
              <a:buNone/>
              <a:defRPr sz="900" b="1" i="0">
                <a:solidFill>
                  <a:srgbClr val="5AD4D8"/>
                </a:solidFill>
                <a:latin typeface="Nimbus Sans"/>
                <a:ea typeface="Nimbus Sans"/>
                <a:cs typeface="Nimbus Sans"/>
              </a:defRPr>
            </a:pPr>
            <a:r>
              <a:rPr sz="900" b="1" i="0">
                <a:solidFill>
                  <a:srgbClr val="5AD4D8"/>
                </a:solidFill>
                <a:latin typeface="Nimbus Sans"/>
                <a:ea typeface="Nimbus Sans"/>
                <a:cs typeface="Nimbus Sans"/>
              </a:rPr>
              <a:t>15</a:t>
            </a:r>
          </a:p>
        </p:txBody>
      </p:sp>
      <p:sp>
        <p:nvSpPr>
          <p:cNvPr id="29" name="Rettangolo 28">
            <a:extLst>
              <a:ext uri="{FF2B5EF4-FFF2-40B4-BE49-F238E27FC236}">
                <a16:creationId xmlns:a16="http://schemas.microsoft.com/office/drawing/2014/main" id="{255FCE79-0144-00FF-3373-78A29E0109FD}"/>
              </a:ext>
            </a:extLst>
          </p:cNvPr>
          <p:cNvSpPr>
            <a:spLocks noGrp="1"/>
          </p:cNvSpPr>
          <p:nvPr/>
        </p:nvSpPr>
        <p:spPr>
          <a:xfrm>
            <a:off x="-11430" y="19769"/>
            <a:ext cx="171450" cy="6858000"/>
          </a:xfrm>
          <a:prstGeom prst="rect">
            <a:avLst/>
          </a:prstGeom>
          <a:solidFill>
            <a:srgbClr val="00A6A6"/>
          </a:solidFill>
          <a:ln w="0">
            <a:noFill/>
          </a:ln>
        </p:spPr>
        <p:txBody>
          <a:bodyPr/>
          <a:lstStyle/>
          <a:p>
            <a:endParaRPr lang="it-IT"/>
          </a:p>
        </p:txBody>
      </p:sp>
    </p:spTree>
    <p:extLst>
      <p:ext uri="{BB962C8B-B14F-4D97-AF65-F5344CB8AC3E}">
        <p14:creationId xmlns:p14="http://schemas.microsoft.com/office/powerpoint/2010/main" val="937341558"/>
      </p:ext>
    </p:extLst>
  </p:cSld>
  <p:clrMapOvr>
    <a:masterClrMapping/>
  </p:clrMapOvr>
</p:sld>
</file>

<file path=ppt/theme/theme1.xml><?xml version="1.0" encoding="utf-8"?>
<a:theme xmlns:a="http://schemas.openxmlformats.org/drawingml/2006/main" name="ChatGPT">
  <a:themeElements>
    <a:clrScheme name="Personalizzati 1">
      <a:dk1>
        <a:srgbClr val="000000"/>
      </a:dk1>
      <a:lt1>
        <a:srgbClr val="FFFFFF"/>
      </a:lt1>
      <a:dk2>
        <a:srgbClr val="17406D"/>
      </a:dk2>
      <a:lt2>
        <a:srgbClr val="DBEFF9"/>
      </a:lt2>
      <a:accent1>
        <a:srgbClr val="0F6FC6"/>
      </a:accent1>
      <a:accent2>
        <a:srgbClr val="009DD9"/>
      </a:accent2>
      <a:accent3>
        <a:srgbClr val="0BD0D9"/>
      </a:accent3>
      <a:accent4>
        <a:srgbClr val="10CF9B"/>
      </a:accent4>
      <a:accent5>
        <a:srgbClr val="7CCA62"/>
      </a:accent5>
      <a:accent6>
        <a:srgbClr val="A5C249"/>
      </a:accent6>
      <a:hlink>
        <a:srgbClr val="F49100"/>
      </a:hlink>
      <a:folHlink>
        <a:srgbClr val="85DFD0"/>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2091</TotalTime>
  <Words>2478</Words>
  <Application>Microsoft Macintosh PowerPoint</Application>
  <DocSecurity>0</DocSecurity>
  <PresentationFormat>Widescreen</PresentationFormat>
  <Paragraphs>450</Paragraphs>
  <Slides>21</Slides>
  <Notes>19</Notes>
  <HiddenSlides>0</HiddenSlides>
  <MMClips>0</MMClips>
  <ScaleCrop>false</ScaleCrop>
  <HeadingPairs>
    <vt:vector size="6" baseType="variant">
      <vt:variant>
        <vt:lpstr>Caratteri utilizzati</vt:lpstr>
      </vt:variant>
      <vt:variant>
        <vt:i4>8</vt:i4>
      </vt:variant>
      <vt:variant>
        <vt:lpstr>Tema</vt:lpstr>
      </vt:variant>
      <vt:variant>
        <vt:i4>1</vt:i4>
      </vt:variant>
      <vt:variant>
        <vt:lpstr>Titoli diapositive</vt:lpstr>
      </vt:variant>
      <vt:variant>
        <vt:i4>21</vt:i4>
      </vt:variant>
    </vt:vector>
  </HeadingPairs>
  <TitlesOfParts>
    <vt:vector size="30" baseType="lpstr">
      <vt:lpstr>Arial</vt:lpstr>
      <vt:lpstr>Calibri</vt:lpstr>
      <vt:lpstr>Microsoft Sans Serif</vt:lpstr>
      <vt:lpstr>Nimbus Sans</vt:lpstr>
      <vt:lpstr>Prompt Light</vt:lpstr>
      <vt:lpstr>Prompt Medium</vt:lpstr>
      <vt:lpstr>Segoe UI</vt:lpstr>
      <vt:lpstr>Symbol</vt:lpstr>
      <vt:lpstr>ChatGPT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Presentation</dc:title>
  <dc:creator>Walnut Exporter</dc:creator>
  <cp:lastModifiedBy>Silvia  Bodoardo</cp:lastModifiedBy>
  <cp:revision>17</cp:revision>
  <dcterms:created xsi:type="dcterms:W3CDTF">2026-09-25T12:25:36Z</dcterms:created>
  <dcterms:modified xsi:type="dcterms:W3CDTF">2026-10-08T08:29:30Z</dcterms:modified>
</cp:coreProperties>
</file>